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7"/>
  </p:notesMasterIdLst>
  <p:sldIdLst>
    <p:sldId id="404" r:id="rId3"/>
    <p:sldId id="392" r:id="rId4"/>
    <p:sldId id="408" r:id="rId5"/>
    <p:sldId id="386" r:id="rId6"/>
    <p:sldId id="390" r:id="rId7"/>
    <p:sldId id="393" r:id="rId8"/>
    <p:sldId id="416" r:id="rId9"/>
    <p:sldId id="409" r:id="rId10"/>
    <p:sldId id="411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25" r:id="rId20"/>
    <p:sldId id="427" r:id="rId21"/>
    <p:sldId id="428" r:id="rId22"/>
    <p:sldId id="413" r:id="rId23"/>
    <p:sldId id="414" r:id="rId24"/>
    <p:sldId id="415" r:id="rId25"/>
    <p:sldId id="36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7B5"/>
    <a:srgbClr val="32A7B2"/>
    <a:srgbClr val="FDDA5A"/>
    <a:srgbClr val="F8B219"/>
    <a:srgbClr val="C93A26"/>
    <a:srgbClr val="DB4243"/>
    <a:srgbClr val="D40606"/>
    <a:srgbClr val="AC3036"/>
    <a:srgbClr val="EE0004"/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76" y="480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500CF547-E198-4BCA-AD24-080C168B4951}" type="datetimeFigureOut">
              <a:rPr lang="zh-CN" altLang="en-US" smtClean="0"/>
              <a:pPr/>
              <a:t>2020/11/17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16364A1C-023A-446A-BAD8-BAA1D10562A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A1C-023A-446A-BAD8-BAA1D10562A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7" name="图片占位符 6"/>
          <p:cNvSpPr>
            <a:spLocks noGrp="1"/>
          </p:cNvSpPr>
          <p:nvPr>
            <p:ph type="pic" sz="quarter" idx="13"/>
          </p:nvPr>
        </p:nvSpPr>
        <p:spPr>
          <a:xfrm>
            <a:off x="7000349" y="4244675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4"/>
          </p:nvPr>
        </p:nvSpPr>
        <p:spPr>
          <a:xfrm>
            <a:off x="7000349" y="1860704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5"/>
          </p:nvPr>
        </p:nvSpPr>
        <p:spPr>
          <a:xfrm>
            <a:off x="1326171" y="4244675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6"/>
          </p:nvPr>
        </p:nvSpPr>
        <p:spPr>
          <a:xfrm>
            <a:off x="1326171" y="1860704"/>
            <a:ext cx="1544937" cy="154493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gradFill>
          <a:gsLst>
            <a:gs pos="0">
              <a:srgbClr val="291F35"/>
            </a:gs>
            <a:gs pos="80000">
              <a:srgbClr val="071931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DC11D-C56D-43F7-9324-A802D50A1050}" type="datetimeFigureOut">
              <a:rPr lang="en-US" smtClean="0"/>
              <a:pPr/>
              <a:t>11/17/20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EE1C3-4C97-4D89-86D4-AB0FC9C35D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931711" y="2234379"/>
            <a:ext cx="3034393" cy="3034393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2020/11/17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2020/11/17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1" b="67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1016000"/>
            <a:ext cx="12192000" cy="5842001"/>
          </a:xfrm>
          <a:prstGeom prst="rect">
            <a:avLst/>
          </a:prstGeom>
          <a:gradFill>
            <a:gsLst>
              <a:gs pos="0">
                <a:srgbClr val="181233">
                  <a:alpha val="0"/>
                </a:srgbClr>
              </a:gs>
              <a:gs pos="100000">
                <a:srgbClr val="181233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371600">
              <a:defRPr/>
            </a:pPr>
            <a:endParaRPr lang="zh-CN" altLang="en-US" sz="2700" kern="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571500"/>
            <a:ext cx="12192000" cy="6096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940831" y="5712448"/>
            <a:ext cx="2277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赋能高薪   点亮未来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84181" y="5674397"/>
            <a:ext cx="2591139" cy="418745"/>
          </a:xfrm>
          <a:prstGeom prst="roundRect">
            <a:avLst>
              <a:gd name="adj" fmla="val 50000"/>
            </a:avLst>
          </a:prstGeom>
          <a:noFill/>
          <a:ln w="6350">
            <a:gradFill>
              <a:gsLst>
                <a:gs pos="0">
                  <a:srgbClr val="FCEA72"/>
                </a:gs>
                <a:gs pos="100000">
                  <a:srgbClr val="F8B219"/>
                </a:gs>
              </a:gsLst>
              <a:lin ang="8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809823" y="6051248"/>
            <a:ext cx="539855" cy="45713"/>
          </a:xfrm>
          <a:prstGeom prst="rect">
            <a:avLst/>
          </a:prstGeom>
          <a:gradFill>
            <a:gsLst>
              <a:gs pos="0">
                <a:srgbClr val="FCEA72"/>
              </a:gs>
              <a:gs pos="80000">
                <a:srgbClr val="F8B219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097879" y="4119357"/>
            <a:ext cx="596374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  <a:sym typeface="+mn-lt"/>
              </a:rPr>
              <a:t>永不言退 我们是最好的团队</a:t>
            </a:r>
          </a:p>
        </p:txBody>
      </p:sp>
      <p:sp>
        <p:nvSpPr>
          <p:cNvPr id="15" name="矩形 14"/>
          <p:cNvSpPr/>
          <p:nvPr/>
        </p:nvSpPr>
        <p:spPr>
          <a:xfrm>
            <a:off x="3097879" y="4630892"/>
            <a:ext cx="5963744" cy="16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500" dirty="0">
                <a:solidFill>
                  <a:srgbClr val="FFFFFF"/>
                </a:solidFill>
                <a:cs typeface="+mn-ea"/>
                <a:sym typeface="+mn-lt"/>
              </a:rPr>
              <a:t>WE HAVE MADE GREAT ACHIEVEMENTS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763391" y="1812533"/>
            <a:ext cx="2632720" cy="138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913765">
              <a:buNone/>
            </a:pPr>
            <a:r>
              <a:rPr lang="zh-CN" altLang="en-US" sz="900" cap="all" spc="300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rPr>
              <a:t>先人一步，抢滩登陆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4789876" y="1372621"/>
            <a:ext cx="2606235" cy="374579"/>
          </a:xfrm>
          <a:custGeom>
            <a:avLst/>
            <a:gdLst/>
            <a:ahLst/>
            <a:cxnLst/>
            <a:rect l="l" t="t" r="r" b="b"/>
            <a:pathLst>
              <a:path w="2270895" h="326381">
                <a:moveTo>
                  <a:pt x="1496989" y="83270"/>
                </a:moveTo>
                <a:lnTo>
                  <a:pt x="1487836" y="216322"/>
                </a:lnTo>
                <a:lnTo>
                  <a:pt x="1509267" y="216322"/>
                </a:lnTo>
                <a:lnTo>
                  <a:pt x="1500561" y="83270"/>
                </a:lnTo>
                <a:close/>
                <a:moveTo>
                  <a:pt x="567929" y="52239"/>
                </a:moveTo>
                <a:lnTo>
                  <a:pt x="567929" y="274365"/>
                </a:lnTo>
                <a:lnTo>
                  <a:pt x="582663" y="274365"/>
                </a:lnTo>
                <a:cubicBezTo>
                  <a:pt x="585639" y="274365"/>
                  <a:pt x="588206" y="273286"/>
                  <a:pt x="590364" y="271128"/>
                </a:cubicBezTo>
                <a:cubicBezTo>
                  <a:pt x="592522" y="268970"/>
                  <a:pt x="593602" y="266403"/>
                  <a:pt x="593602" y="263426"/>
                </a:cubicBezTo>
                <a:lnTo>
                  <a:pt x="593602" y="63178"/>
                </a:lnTo>
                <a:cubicBezTo>
                  <a:pt x="593602" y="60201"/>
                  <a:pt x="592522" y="57634"/>
                  <a:pt x="590364" y="55476"/>
                </a:cubicBezTo>
                <a:cubicBezTo>
                  <a:pt x="588206" y="53318"/>
                  <a:pt x="585639" y="52239"/>
                  <a:pt x="582663" y="52239"/>
                </a:cubicBezTo>
                <a:close/>
                <a:moveTo>
                  <a:pt x="225029" y="52239"/>
                </a:moveTo>
                <a:lnTo>
                  <a:pt x="225029" y="148680"/>
                </a:lnTo>
                <a:lnTo>
                  <a:pt x="239763" y="148680"/>
                </a:lnTo>
                <a:cubicBezTo>
                  <a:pt x="242739" y="148680"/>
                  <a:pt x="245306" y="147601"/>
                  <a:pt x="247464" y="145443"/>
                </a:cubicBezTo>
                <a:cubicBezTo>
                  <a:pt x="249622" y="143285"/>
                  <a:pt x="250702" y="140717"/>
                  <a:pt x="250702" y="137741"/>
                </a:cubicBezTo>
                <a:lnTo>
                  <a:pt x="250702" y="63178"/>
                </a:lnTo>
                <a:cubicBezTo>
                  <a:pt x="250702" y="60201"/>
                  <a:pt x="249622" y="57634"/>
                  <a:pt x="247464" y="55476"/>
                </a:cubicBezTo>
                <a:cubicBezTo>
                  <a:pt x="245306" y="53318"/>
                  <a:pt x="242739" y="52239"/>
                  <a:pt x="239763" y="52239"/>
                </a:cubicBezTo>
                <a:close/>
                <a:moveTo>
                  <a:pt x="53579" y="52239"/>
                </a:moveTo>
                <a:lnTo>
                  <a:pt x="53579" y="143992"/>
                </a:lnTo>
                <a:lnTo>
                  <a:pt x="68313" y="143992"/>
                </a:lnTo>
                <a:cubicBezTo>
                  <a:pt x="71289" y="143992"/>
                  <a:pt x="73856" y="142913"/>
                  <a:pt x="76014" y="140755"/>
                </a:cubicBezTo>
                <a:cubicBezTo>
                  <a:pt x="78172" y="138597"/>
                  <a:pt x="79251" y="136029"/>
                  <a:pt x="79251" y="133053"/>
                </a:cubicBezTo>
                <a:lnTo>
                  <a:pt x="79251" y="63178"/>
                </a:lnTo>
                <a:cubicBezTo>
                  <a:pt x="79251" y="60201"/>
                  <a:pt x="78172" y="57634"/>
                  <a:pt x="76014" y="55476"/>
                </a:cubicBezTo>
                <a:cubicBezTo>
                  <a:pt x="73856" y="53318"/>
                  <a:pt x="71289" y="52239"/>
                  <a:pt x="68313" y="52239"/>
                </a:cubicBezTo>
                <a:close/>
                <a:moveTo>
                  <a:pt x="402953" y="48890"/>
                </a:moveTo>
                <a:cubicBezTo>
                  <a:pt x="399976" y="48890"/>
                  <a:pt x="397409" y="49969"/>
                  <a:pt x="395251" y="52127"/>
                </a:cubicBezTo>
                <a:cubicBezTo>
                  <a:pt x="393093" y="54285"/>
                  <a:pt x="392014" y="56853"/>
                  <a:pt x="392014" y="59829"/>
                </a:cubicBezTo>
                <a:lnTo>
                  <a:pt x="392014" y="266552"/>
                </a:lnTo>
                <a:cubicBezTo>
                  <a:pt x="392014" y="269528"/>
                  <a:pt x="393093" y="272095"/>
                  <a:pt x="395251" y="274253"/>
                </a:cubicBezTo>
                <a:cubicBezTo>
                  <a:pt x="397409" y="276411"/>
                  <a:pt x="399976" y="277490"/>
                  <a:pt x="402953" y="277490"/>
                </a:cubicBezTo>
                <a:lnTo>
                  <a:pt x="406525" y="277490"/>
                </a:lnTo>
                <a:cubicBezTo>
                  <a:pt x="409501" y="277490"/>
                  <a:pt x="412068" y="276411"/>
                  <a:pt x="414226" y="274253"/>
                </a:cubicBezTo>
                <a:cubicBezTo>
                  <a:pt x="416384" y="272095"/>
                  <a:pt x="417463" y="269528"/>
                  <a:pt x="417463" y="266552"/>
                </a:cubicBezTo>
                <a:lnTo>
                  <a:pt x="417463" y="59829"/>
                </a:lnTo>
                <a:cubicBezTo>
                  <a:pt x="417463" y="56853"/>
                  <a:pt x="416384" y="54285"/>
                  <a:pt x="414226" y="52127"/>
                </a:cubicBezTo>
                <a:cubicBezTo>
                  <a:pt x="412068" y="49969"/>
                  <a:pt x="409501" y="48890"/>
                  <a:pt x="406525" y="48890"/>
                </a:cubicBezTo>
                <a:close/>
                <a:moveTo>
                  <a:pt x="2133601" y="3126"/>
                </a:moveTo>
                <a:lnTo>
                  <a:pt x="2187179" y="3126"/>
                </a:lnTo>
                <a:lnTo>
                  <a:pt x="2187179" y="134392"/>
                </a:lnTo>
                <a:lnTo>
                  <a:pt x="2217317" y="134392"/>
                </a:lnTo>
                <a:lnTo>
                  <a:pt x="2217317" y="3126"/>
                </a:lnTo>
                <a:lnTo>
                  <a:pt x="2270895" y="3126"/>
                </a:lnTo>
                <a:lnTo>
                  <a:pt x="2270895" y="323255"/>
                </a:lnTo>
                <a:lnTo>
                  <a:pt x="2217317" y="323255"/>
                </a:lnTo>
                <a:lnTo>
                  <a:pt x="2217317" y="187970"/>
                </a:lnTo>
                <a:lnTo>
                  <a:pt x="2187179" y="187970"/>
                </a:lnTo>
                <a:lnTo>
                  <a:pt x="2187179" y="323255"/>
                </a:lnTo>
                <a:lnTo>
                  <a:pt x="2133601" y="323255"/>
                </a:lnTo>
                <a:close/>
                <a:moveTo>
                  <a:pt x="1771651" y="3126"/>
                </a:moveTo>
                <a:lnTo>
                  <a:pt x="1815630" y="3126"/>
                </a:lnTo>
                <a:lnTo>
                  <a:pt x="1862287" y="151359"/>
                </a:lnTo>
                <a:lnTo>
                  <a:pt x="1864520" y="151359"/>
                </a:lnTo>
                <a:lnTo>
                  <a:pt x="1864520" y="3126"/>
                </a:lnTo>
                <a:lnTo>
                  <a:pt x="1918098" y="3126"/>
                </a:lnTo>
                <a:lnTo>
                  <a:pt x="1918098" y="323255"/>
                </a:lnTo>
                <a:lnTo>
                  <a:pt x="1875012" y="323255"/>
                </a:lnTo>
                <a:lnTo>
                  <a:pt x="1827015" y="167879"/>
                </a:lnTo>
                <a:lnTo>
                  <a:pt x="1825229" y="167879"/>
                </a:lnTo>
                <a:lnTo>
                  <a:pt x="1825229" y="323255"/>
                </a:lnTo>
                <a:lnTo>
                  <a:pt x="1771651" y="323255"/>
                </a:lnTo>
                <a:close/>
                <a:moveTo>
                  <a:pt x="1595736" y="3126"/>
                </a:moveTo>
                <a:lnTo>
                  <a:pt x="1649314" y="3126"/>
                </a:lnTo>
                <a:lnTo>
                  <a:pt x="1649314" y="266552"/>
                </a:lnTo>
                <a:cubicBezTo>
                  <a:pt x="1649314" y="269528"/>
                  <a:pt x="1650393" y="272095"/>
                  <a:pt x="1652551" y="274253"/>
                </a:cubicBezTo>
                <a:cubicBezTo>
                  <a:pt x="1654709" y="276411"/>
                  <a:pt x="1657277" y="277490"/>
                  <a:pt x="1660253" y="277490"/>
                </a:cubicBezTo>
                <a:lnTo>
                  <a:pt x="1663825" y="277490"/>
                </a:lnTo>
                <a:cubicBezTo>
                  <a:pt x="1666802" y="277490"/>
                  <a:pt x="1669369" y="276411"/>
                  <a:pt x="1671527" y="274253"/>
                </a:cubicBezTo>
                <a:cubicBezTo>
                  <a:pt x="1673685" y="272095"/>
                  <a:pt x="1674764" y="269528"/>
                  <a:pt x="1674764" y="266552"/>
                </a:cubicBezTo>
                <a:lnTo>
                  <a:pt x="1674764" y="3126"/>
                </a:lnTo>
                <a:lnTo>
                  <a:pt x="1728342" y="3126"/>
                </a:lnTo>
                <a:lnTo>
                  <a:pt x="1728342" y="268784"/>
                </a:lnTo>
                <a:cubicBezTo>
                  <a:pt x="1728342" y="284560"/>
                  <a:pt x="1722687" y="298103"/>
                  <a:pt x="1711376" y="309414"/>
                </a:cubicBezTo>
                <a:cubicBezTo>
                  <a:pt x="1700065" y="320725"/>
                  <a:pt x="1686521" y="326381"/>
                  <a:pt x="1670745" y="326381"/>
                </a:cubicBezTo>
                <a:lnTo>
                  <a:pt x="1653333" y="326381"/>
                </a:lnTo>
                <a:cubicBezTo>
                  <a:pt x="1637557" y="326381"/>
                  <a:pt x="1624013" y="320725"/>
                  <a:pt x="1612703" y="309414"/>
                </a:cubicBezTo>
                <a:cubicBezTo>
                  <a:pt x="1601392" y="298103"/>
                  <a:pt x="1595736" y="284560"/>
                  <a:pt x="1595736" y="268784"/>
                </a:cubicBezTo>
                <a:close/>
                <a:moveTo>
                  <a:pt x="1460377" y="3126"/>
                </a:moveTo>
                <a:lnTo>
                  <a:pt x="1536726" y="3126"/>
                </a:lnTo>
                <a:lnTo>
                  <a:pt x="1569989" y="323255"/>
                </a:lnTo>
                <a:lnTo>
                  <a:pt x="1516187" y="323255"/>
                </a:lnTo>
                <a:lnTo>
                  <a:pt x="1512839" y="267445"/>
                </a:lnTo>
                <a:lnTo>
                  <a:pt x="1484487" y="267445"/>
                </a:lnTo>
                <a:lnTo>
                  <a:pt x="1480915" y="323255"/>
                </a:lnTo>
                <a:lnTo>
                  <a:pt x="1426891" y="323255"/>
                </a:lnTo>
                <a:close/>
                <a:moveTo>
                  <a:pt x="1288332" y="3126"/>
                </a:moveTo>
                <a:lnTo>
                  <a:pt x="1341687" y="3126"/>
                </a:lnTo>
                <a:lnTo>
                  <a:pt x="1341687" y="269677"/>
                </a:lnTo>
                <a:lnTo>
                  <a:pt x="1404864" y="269677"/>
                </a:lnTo>
                <a:lnTo>
                  <a:pt x="1404864" y="323255"/>
                </a:lnTo>
                <a:lnTo>
                  <a:pt x="1288332" y="323255"/>
                </a:lnTo>
                <a:close/>
                <a:moveTo>
                  <a:pt x="1019548" y="3126"/>
                </a:moveTo>
                <a:lnTo>
                  <a:pt x="1150368" y="3126"/>
                </a:lnTo>
                <a:lnTo>
                  <a:pt x="1150368" y="56704"/>
                </a:lnTo>
                <a:lnTo>
                  <a:pt x="1111524" y="56704"/>
                </a:lnTo>
                <a:lnTo>
                  <a:pt x="1111524" y="323255"/>
                </a:lnTo>
                <a:lnTo>
                  <a:pt x="1057946" y="323255"/>
                </a:lnTo>
                <a:lnTo>
                  <a:pt x="1057946" y="57566"/>
                </a:lnTo>
                <a:lnTo>
                  <a:pt x="1045587" y="57566"/>
                </a:lnTo>
                <a:lnTo>
                  <a:pt x="1045587" y="56704"/>
                </a:lnTo>
                <a:lnTo>
                  <a:pt x="1019548" y="56704"/>
                </a:lnTo>
                <a:close/>
                <a:moveTo>
                  <a:pt x="681336" y="3126"/>
                </a:moveTo>
                <a:lnTo>
                  <a:pt x="734914" y="3126"/>
                </a:lnTo>
                <a:lnTo>
                  <a:pt x="734914" y="266552"/>
                </a:lnTo>
                <a:cubicBezTo>
                  <a:pt x="734914" y="269528"/>
                  <a:pt x="735993" y="272095"/>
                  <a:pt x="738151" y="274253"/>
                </a:cubicBezTo>
                <a:cubicBezTo>
                  <a:pt x="740309" y="276411"/>
                  <a:pt x="742876" y="277490"/>
                  <a:pt x="745853" y="277490"/>
                </a:cubicBezTo>
                <a:lnTo>
                  <a:pt x="749425" y="277490"/>
                </a:lnTo>
                <a:cubicBezTo>
                  <a:pt x="752401" y="277490"/>
                  <a:pt x="754968" y="276411"/>
                  <a:pt x="757126" y="274253"/>
                </a:cubicBezTo>
                <a:cubicBezTo>
                  <a:pt x="759284" y="272095"/>
                  <a:pt x="760363" y="269528"/>
                  <a:pt x="760363" y="266552"/>
                </a:cubicBezTo>
                <a:lnTo>
                  <a:pt x="760363" y="3126"/>
                </a:lnTo>
                <a:lnTo>
                  <a:pt x="813942" y="3126"/>
                </a:lnTo>
                <a:lnTo>
                  <a:pt x="813942" y="268784"/>
                </a:lnTo>
                <a:cubicBezTo>
                  <a:pt x="813942" y="284560"/>
                  <a:pt x="808286" y="298103"/>
                  <a:pt x="796975" y="309414"/>
                </a:cubicBezTo>
                <a:cubicBezTo>
                  <a:pt x="785664" y="320725"/>
                  <a:pt x="772121" y="326381"/>
                  <a:pt x="756345" y="326381"/>
                </a:cubicBezTo>
                <a:lnTo>
                  <a:pt x="738932" y="326381"/>
                </a:lnTo>
                <a:cubicBezTo>
                  <a:pt x="723156" y="326381"/>
                  <a:pt x="709613" y="320725"/>
                  <a:pt x="698302" y="309414"/>
                </a:cubicBezTo>
                <a:cubicBezTo>
                  <a:pt x="686991" y="298103"/>
                  <a:pt x="681336" y="284560"/>
                  <a:pt x="681336" y="268784"/>
                </a:cubicBezTo>
                <a:close/>
                <a:moveTo>
                  <a:pt x="514351" y="3126"/>
                </a:moveTo>
                <a:lnTo>
                  <a:pt x="589360" y="3126"/>
                </a:lnTo>
                <a:cubicBezTo>
                  <a:pt x="605136" y="3126"/>
                  <a:pt x="618679" y="8781"/>
                  <a:pt x="629990" y="20092"/>
                </a:cubicBezTo>
                <a:cubicBezTo>
                  <a:pt x="641301" y="31403"/>
                  <a:pt x="646956" y="44947"/>
                  <a:pt x="646956" y="60722"/>
                </a:cubicBezTo>
                <a:lnTo>
                  <a:pt x="646956" y="265659"/>
                </a:lnTo>
                <a:cubicBezTo>
                  <a:pt x="646956" y="281434"/>
                  <a:pt x="641301" y="294978"/>
                  <a:pt x="629990" y="306289"/>
                </a:cubicBezTo>
                <a:cubicBezTo>
                  <a:pt x="618679" y="317600"/>
                  <a:pt x="605136" y="323255"/>
                  <a:pt x="589360" y="323255"/>
                </a:cubicBezTo>
                <a:lnTo>
                  <a:pt x="514351" y="323255"/>
                </a:lnTo>
                <a:close/>
                <a:moveTo>
                  <a:pt x="171450" y="3126"/>
                </a:moveTo>
                <a:lnTo>
                  <a:pt x="246460" y="3126"/>
                </a:lnTo>
                <a:cubicBezTo>
                  <a:pt x="262236" y="3126"/>
                  <a:pt x="275779" y="8781"/>
                  <a:pt x="287090" y="20092"/>
                </a:cubicBezTo>
                <a:cubicBezTo>
                  <a:pt x="298401" y="31403"/>
                  <a:pt x="304056" y="44947"/>
                  <a:pt x="304056" y="60722"/>
                </a:cubicBezTo>
                <a:lnTo>
                  <a:pt x="304056" y="151805"/>
                </a:lnTo>
                <a:cubicBezTo>
                  <a:pt x="304056" y="162372"/>
                  <a:pt x="300410" y="171562"/>
                  <a:pt x="293117" y="179376"/>
                </a:cubicBezTo>
                <a:cubicBezTo>
                  <a:pt x="285825" y="187189"/>
                  <a:pt x="276225" y="191096"/>
                  <a:pt x="264319" y="191096"/>
                </a:cubicBezTo>
                <a:lnTo>
                  <a:pt x="310530" y="323255"/>
                </a:lnTo>
                <a:lnTo>
                  <a:pt x="260301" y="323255"/>
                </a:lnTo>
                <a:lnTo>
                  <a:pt x="227261" y="202928"/>
                </a:lnTo>
                <a:lnTo>
                  <a:pt x="223243" y="202928"/>
                </a:lnTo>
                <a:lnTo>
                  <a:pt x="223243" y="323255"/>
                </a:lnTo>
                <a:lnTo>
                  <a:pt x="171450" y="323255"/>
                </a:lnTo>
                <a:close/>
                <a:moveTo>
                  <a:pt x="0" y="3126"/>
                </a:moveTo>
                <a:lnTo>
                  <a:pt x="6475" y="3126"/>
                </a:lnTo>
                <a:lnTo>
                  <a:pt x="22548" y="3126"/>
                </a:lnTo>
                <a:lnTo>
                  <a:pt x="75010" y="3126"/>
                </a:lnTo>
                <a:cubicBezTo>
                  <a:pt x="90786" y="3126"/>
                  <a:pt x="104329" y="8781"/>
                  <a:pt x="115640" y="20092"/>
                </a:cubicBezTo>
                <a:cubicBezTo>
                  <a:pt x="126951" y="31403"/>
                  <a:pt x="132606" y="44947"/>
                  <a:pt x="132606" y="60722"/>
                </a:cubicBezTo>
                <a:lnTo>
                  <a:pt x="132606" y="135285"/>
                </a:lnTo>
                <a:cubicBezTo>
                  <a:pt x="132606" y="151061"/>
                  <a:pt x="126951" y="164604"/>
                  <a:pt x="115640" y="175915"/>
                </a:cubicBezTo>
                <a:cubicBezTo>
                  <a:pt x="104329" y="187226"/>
                  <a:pt x="90786" y="192882"/>
                  <a:pt x="75010" y="192882"/>
                </a:cubicBezTo>
                <a:lnTo>
                  <a:pt x="53579" y="192882"/>
                </a:lnTo>
                <a:lnTo>
                  <a:pt x="53579" y="323255"/>
                </a:lnTo>
                <a:lnTo>
                  <a:pt x="0" y="323255"/>
                </a:lnTo>
                <a:lnTo>
                  <a:pt x="0" y="20985"/>
                </a:lnTo>
                <a:lnTo>
                  <a:pt x="0" y="9600"/>
                </a:lnTo>
                <a:close/>
                <a:moveTo>
                  <a:pt x="2015283" y="0"/>
                </a:moveTo>
                <a:lnTo>
                  <a:pt x="2032695" y="0"/>
                </a:lnTo>
                <a:cubicBezTo>
                  <a:pt x="2048471" y="0"/>
                  <a:pt x="2062015" y="5656"/>
                  <a:pt x="2073326" y="16967"/>
                </a:cubicBezTo>
                <a:cubicBezTo>
                  <a:pt x="2084636" y="28278"/>
                  <a:pt x="2090292" y="41821"/>
                  <a:pt x="2090292" y="57597"/>
                </a:cubicBezTo>
                <a:lnTo>
                  <a:pt x="2090292" y="101576"/>
                </a:lnTo>
                <a:lnTo>
                  <a:pt x="2036714" y="109836"/>
                </a:lnTo>
                <a:lnTo>
                  <a:pt x="2036714" y="59829"/>
                </a:lnTo>
                <a:cubicBezTo>
                  <a:pt x="2036714" y="56853"/>
                  <a:pt x="2035635" y="54285"/>
                  <a:pt x="2033477" y="52127"/>
                </a:cubicBezTo>
                <a:cubicBezTo>
                  <a:pt x="2031319" y="49969"/>
                  <a:pt x="2028751" y="48890"/>
                  <a:pt x="2025775" y="48890"/>
                </a:cubicBezTo>
                <a:lnTo>
                  <a:pt x="2022203" y="48890"/>
                </a:lnTo>
                <a:cubicBezTo>
                  <a:pt x="2019226" y="48890"/>
                  <a:pt x="2016659" y="49969"/>
                  <a:pt x="2014501" y="52127"/>
                </a:cubicBezTo>
                <a:cubicBezTo>
                  <a:pt x="2012343" y="54285"/>
                  <a:pt x="2011264" y="56853"/>
                  <a:pt x="2011264" y="59829"/>
                </a:cubicBezTo>
                <a:lnTo>
                  <a:pt x="2011264" y="266552"/>
                </a:lnTo>
                <a:cubicBezTo>
                  <a:pt x="2011264" y="269528"/>
                  <a:pt x="2012343" y="272095"/>
                  <a:pt x="2014501" y="274253"/>
                </a:cubicBezTo>
                <a:cubicBezTo>
                  <a:pt x="2016659" y="276411"/>
                  <a:pt x="2019226" y="277490"/>
                  <a:pt x="2022203" y="277490"/>
                </a:cubicBezTo>
                <a:lnTo>
                  <a:pt x="2025775" y="277490"/>
                </a:lnTo>
                <a:cubicBezTo>
                  <a:pt x="2028751" y="277490"/>
                  <a:pt x="2031319" y="276411"/>
                  <a:pt x="2033477" y="274253"/>
                </a:cubicBezTo>
                <a:cubicBezTo>
                  <a:pt x="2035635" y="272095"/>
                  <a:pt x="2036714" y="269528"/>
                  <a:pt x="2036714" y="266552"/>
                </a:cubicBezTo>
                <a:lnTo>
                  <a:pt x="2036714" y="197123"/>
                </a:lnTo>
                <a:lnTo>
                  <a:pt x="2090292" y="203821"/>
                </a:lnTo>
                <a:lnTo>
                  <a:pt x="2090292" y="268784"/>
                </a:lnTo>
                <a:cubicBezTo>
                  <a:pt x="2090292" y="284560"/>
                  <a:pt x="2084636" y="298103"/>
                  <a:pt x="2073326" y="309414"/>
                </a:cubicBezTo>
                <a:cubicBezTo>
                  <a:pt x="2062015" y="320725"/>
                  <a:pt x="2048471" y="326381"/>
                  <a:pt x="2032695" y="326381"/>
                </a:cubicBezTo>
                <a:lnTo>
                  <a:pt x="2015283" y="326381"/>
                </a:lnTo>
                <a:cubicBezTo>
                  <a:pt x="1999507" y="326381"/>
                  <a:pt x="1985963" y="320725"/>
                  <a:pt x="1974652" y="309414"/>
                </a:cubicBezTo>
                <a:cubicBezTo>
                  <a:pt x="1963342" y="298103"/>
                  <a:pt x="1957686" y="284560"/>
                  <a:pt x="1957686" y="268784"/>
                </a:cubicBezTo>
                <a:lnTo>
                  <a:pt x="1957686" y="57597"/>
                </a:lnTo>
                <a:cubicBezTo>
                  <a:pt x="1957686" y="41821"/>
                  <a:pt x="1963342" y="28278"/>
                  <a:pt x="1974652" y="16967"/>
                </a:cubicBezTo>
                <a:cubicBezTo>
                  <a:pt x="1985963" y="5656"/>
                  <a:pt x="1999507" y="0"/>
                  <a:pt x="2015283" y="0"/>
                </a:cubicBezTo>
                <a:close/>
                <a:moveTo>
                  <a:pt x="910382" y="0"/>
                </a:moveTo>
                <a:lnTo>
                  <a:pt x="927795" y="0"/>
                </a:lnTo>
                <a:cubicBezTo>
                  <a:pt x="943571" y="0"/>
                  <a:pt x="957114" y="5656"/>
                  <a:pt x="968425" y="16967"/>
                </a:cubicBezTo>
                <a:cubicBezTo>
                  <a:pt x="979736" y="28278"/>
                  <a:pt x="985392" y="41821"/>
                  <a:pt x="985392" y="57597"/>
                </a:cubicBezTo>
                <a:lnTo>
                  <a:pt x="985392" y="101576"/>
                </a:lnTo>
                <a:lnTo>
                  <a:pt x="931813" y="109836"/>
                </a:lnTo>
                <a:lnTo>
                  <a:pt x="931813" y="59829"/>
                </a:lnTo>
                <a:cubicBezTo>
                  <a:pt x="931813" y="56853"/>
                  <a:pt x="930734" y="54285"/>
                  <a:pt x="928576" y="52127"/>
                </a:cubicBezTo>
                <a:cubicBezTo>
                  <a:pt x="926418" y="49969"/>
                  <a:pt x="923851" y="48890"/>
                  <a:pt x="920875" y="48890"/>
                </a:cubicBezTo>
                <a:lnTo>
                  <a:pt x="917303" y="48890"/>
                </a:lnTo>
                <a:cubicBezTo>
                  <a:pt x="914326" y="48890"/>
                  <a:pt x="911759" y="49969"/>
                  <a:pt x="909601" y="52127"/>
                </a:cubicBezTo>
                <a:cubicBezTo>
                  <a:pt x="907443" y="54285"/>
                  <a:pt x="906364" y="56853"/>
                  <a:pt x="906364" y="59829"/>
                </a:cubicBezTo>
                <a:lnTo>
                  <a:pt x="906364" y="266552"/>
                </a:lnTo>
                <a:cubicBezTo>
                  <a:pt x="906364" y="269528"/>
                  <a:pt x="907443" y="272095"/>
                  <a:pt x="909601" y="274253"/>
                </a:cubicBezTo>
                <a:cubicBezTo>
                  <a:pt x="911759" y="276411"/>
                  <a:pt x="914326" y="277490"/>
                  <a:pt x="917303" y="277490"/>
                </a:cubicBezTo>
                <a:lnTo>
                  <a:pt x="920875" y="277490"/>
                </a:lnTo>
                <a:cubicBezTo>
                  <a:pt x="923851" y="277490"/>
                  <a:pt x="926418" y="276411"/>
                  <a:pt x="928576" y="274253"/>
                </a:cubicBezTo>
                <a:cubicBezTo>
                  <a:pt x="930734" y="272095"/>
                  <a:pt x="931813" y="269528"/>
                  <a:pt x="931813" y="266552"/>
                </a:cubicBezTo>
                <a:lnTo>
                  <a:pt x="931813" y="197123"/>
                </a:lnTo>
                <a:lnTo>
                  <a:pt x="985392" y="203821"/>
                </a:lnTo>
                <a:lnTo>
                  <a:pt x="985392" y="268784"/>
                </a:lnTo>
                <a:cubicBezTo>
                  <a:pt x="985392" y="284560"/>
                  <a:pt x="979736" y="298103"/>
                  <a:pt x="968425" y="309414"/>
                </a:cubicBezTo>
                <a:cubicBezTo>
                  <a:pt x="957114" y="320725"/>
                  <a:pt x="943571" y="326381"/>
                  <a:pt x="927795" y="326381"/>
                </a:cubicBezTo>
                <a:lnTo>
                  <a:pt x="910382" y="326381"/>
                </a:lnTo>
                <a:cubicBezTo>
                  <a:pt x="894606" y="326381"/>
                  <a:pt x="881063" y="320725"/>
                  <a:pt x="869752" y="309414"/>
                </a:cubicBezTo>
                <a:cubicBezTo>
                  <a:pt x="858441" y="298103"/>
                  <a:pt x="852786" y="284560"/>
                  <a:pt x="852786" y="268784"/>
                </a:cubicBezTo>
                <a:lnTo>
                  <a:pt x="852786" y="57597"/>
                </a:lnTo>
                <a:cubicBezTo>
                  <a:pt x="852786" y="41821"/>
                  <a:pt x="858441" y="28278"/>
                  <a:pt x="869752" y="16967"/>
                </a:cubicBezTo>
                <a:cubicBezTo>
                  <a:pt x="881063" y="5656"/>
                  <a:pt x="894606" y="0"/>
                  <a:pt x="910382" y="0"/>
                </a:cubicBezTo>
                <a:close/>
                <a:moveTo>
                  <a:pt x="396032" y="0"/>
                </a:moveTo>
                <a:lnTo>
                  <a:pt x="413445" y="0"/>
                </a:lnTo>
                <a:cubicBezTo>
                  <a:pt x="429221" y="0"/>
                  <a:pt x="442764" y="5656"/>
                  <a:pt x="454075" y="16967"/>
                </a:cubicBezTo>
                <a:cubicBezTo>
                  <a:pt x="465386" y="28278"/>
                  <a:pt x="471042" y="41821"/>
                  <a:pt x="471042" y="57597"/>
                </a:cubicBezTo>
                <a:lnTo>
                  <a:pt x="471042" y="268784"/>
                </a:lnTo>
                <a:cubicBezTo>
                  <a:pt x="471042" y="284560"/>
                  <a:pt x="465386" y="298103"/>
                  <a:pt x="454075" y="309414"/>
                </a:cubicBezTo>
                <a:cubicBezTo>
                  <a:pt x="442764" y="320725"/>
                  <a:pt x="429221" y="326381"/>
                  <a:pt x="413445" y="326381"/>
                </a:cubicBezTo>
                <a:lnTo>
                  <a:pt x="396032" y="326381"/>
                </a:lnTo>
                <a:cubicBezTo>
                  <a:pt x="380256" y="326381"/>
                  <a:pt x="366713" y="320725"/>
                  <a:pt x="355402" y="309414"/>
                </a:cubicBezTo>
                <a:cubicBezTo>
                  <a:pt x="344091" y="298103"/>
                  <a:pt x="338436" y="284560"/>
                  <a:pt x="338436" y="268784"/>
                </a:cubicBezTo>
                <a:lnTo>
                  <a:pt x="338436" y="57597"/>
                </a:lnTo>
                <a:cubicBezTo>
                  <a:pt x="338436" y="41821"/>
                  <a:pt x="344091" y="28278"/>
                  <a:pt x="355402" y="16967"/>
                </a:cubicBezTo>
                <a:cubicBezTo>
                  <a:pt x="366713" y="5656"/>
                  <a:pt x="380256" y="0"/>
                  <a:pt x="3960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415665" y="5088255"/>
            <a:ext cx="521017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课工场杯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第一届全国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IT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精英挑战赛</a:t>
            </a: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5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19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mb/>
      </p:transition>
    </mc:Choice>
    <mc:Fallback xmlns="">
      <p:transition spd="slow">
        <p:comb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2265" y="243205"/>
            <a:ext cx="243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项目背景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797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13652" y="2492502"/>
            <a:ext cx="2020615" cy="2025531"/>
            <a:chOff x="1312099" y="2614471"/>
            <a:chExt cx="2020615" cy="2025531"/>
          </a:xfrm>
          <a:solidFill>
            <a:srgbClr val="53D2FF"/>
          </a:solidFill>
        </p:grpSpPr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1312099" y="2614471"/>
              <a:ext cx="2020615" cy="2025531"/>
            </a:xfrm>
            <a:custGeom>
              <a:avLst/>
              <a:gdLst>
                <a:gd name="T0" fmla="*/ 174 w 348"/>
                <a:gd name="T1" fmla="*/ 349 h 349"/>
                <a:gd name="T2" fmla="*/ 0 w 348"/>
                <a:gd name="T3" fmla="*/ 175 h 349"/>
                <a:gd name="T4" fmla="*/ 174 w 348"/>
                <a:gd name="T5" fmla="*/ 0 h 349"/>
                <a:gd name="T6" fmla="*/ 348 w 348"/>
                <a:gd name="T7" fmla="*/ 175 h 349"/>
                <a:gd name="T8" fmla="*/ 174 w 348"/>
                <a:gd name="T9" fmla="*/ 349 h 349"/>
                <a:gd name="T10" fmla="*/ 174 w 348"/>
                <a:gd name="T11" fmla="*/ 10 h 349"/>
                <a:gd name="T12" fmla="*/ 9 w 348"/>
                <a:gd name="T13" fmla="*/ 175 h 349"/>
                <a:gd name="T14" fmla="*/ 174 w 348"/>
                <a:gd name="T15" fmla="*/ 339 h 349"/>
                <a:gd name="T16" fmla="*/ 339 w 348"/>
                <a:gd name="T17" fmla="*/ 175 h 349"/>
                <a:gd name="T18" fmla="*/ 174 w 348"/>
                <a:gd name="T19" fmla="*/ 1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349">
                  <a:moveTo>
                    <a:pt x="174" y="349"/>
                  </a:moveTo>
                  <a:cubicBezTo>
                    <a:pt x="78" y="349"/>
                    <a:pt x="0" y="270"/>
                    <a:pt x="0" y="175"/>
                  </a:cubicBezTo>
                  <a:cubicBezTo>
                    <a:pt x="0" y="79"/>
                    <a:pt x="78" y="0"/>
                    <a:pt x="174" y="0"/>
                  </a:cubicBezTo>
                  <a:cubicBezTo>
                    <a:pt x="270" y="0"/>
                    <a:pt x="348" y="79"/>
                    <a:pt x="348" y="175"/>
                  </a:cubicBezTo>
                  <a:cubicBezTo>
                    <a:pt x="348" y="270"/>
                    <a:pt x="270" y="349"/>
                    <a:pt x="174" y="349"/>
                  </a:cubicBezTo>
                  <a:close/>
                  <a:moveTo>
                    <a:pt x="174" y="10"/>
                  </a:moveTo>
                  <a:cubicBezTo>
                    <a:pt x="83" y="10"/>
                    <a:pt x="9" y="84"/>
                    <a:pt x="9" y="175"/>
                  </a:cubicBezTo>
                  <a:cubicBezTo>
                    <a:pt x="9" y="265"/>
                    <a:pt x="83" y="339"/>
                    <a:pt x="174" y="339"/>
                  </a:cubicBezTo>
                  <a:cubicBezTo>
                    <a:pt x="265" y="339"/>
                    <a:pt x="339" y="265"/>
                    <a:pt x="339" y="175"/>
                  </a:cubicBezTo>
                  <a:cubicBezTo>
                    <a:pt x="339" y="84"/>
                    <a:pt x="265" y="10"/>
                    <a:pt x="17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322407" y="2816041"/>
              <a:ext cx="12292" cy="2335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322407" y="4187699"/>
              <a:ext cx="12292" cy="2384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525960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2637053" y="2914368"/>
              <a:ext cx="98327" cy="157323"/>
            </a:xfrm>
            <a:custGeom>
              <a:avLst/>
              <a:gdLst>
                <a:gd name="T0" fmla="*/ 4 w 40"/>
                <a:gd name="T1" fmla="*/ 64 h 64"/>
                <a:gd name="T2" fmla="*/ 0 w 40"/>
                <a:gd name="T3" fmla="*/ 60 h 64"/>
                <a:gd name="T4" fmla="*/ 35 w 40"/>
                <a:gd name="T5" fmla="*/ 0 h 64"/>
                <a:gd name="T6" fmla="*/ 40 w 40"/>
                <a:gd name="T7" fmla="*/ 3 h 64"/>
                <a:gd name="T8" fmla="*/ 4 w 4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4">
                  <a:moveTo>
                    <a:pt x="4" y="64"/>
                  </a:moveTo>
                  <a:lnTo>
                    <a:pt x="0" y="60"/>
                  </a:lnTo>
                  <a:lnTo>
                    <a:pt x="35" y="0"/>
                  </a:lnTo>
                  <a:lnTo>
                    <a:pt x="40" y="3"/>
                  </a:lnTo>
                  <a:lnTo>
                    <a:pt x="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2880411" y="3211807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3 h 38"/>
                <a:gd name="T4" fmla="*/ 56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3"/>
                  </a:lnTo>
                  <a:lnTo>
                    <a:pt x="56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1916809" y="4170493"/>
              <a:ext cx="98327" cy="149949"/>
            </a:xfrm>
            <a:custGeom>
              <a:avLst/>
              <a:gdLst>
                <a:gd name="T0" fmla="*/ 4 w 40"/>
                <a:gd name="T1" fmla="*/ 61 h 61"/>
                <a:gd name="T2" fmla="*/ 0 w 40"/>
                <a:gd name="T3" fmla="*/ 56 h 61"/>
                <a:gd name="T4" fmla="*/ 35 w 40"/>
                <a:gd name="T5" fmla="*/ 0 h 61"/>
                <a:gd name="T6" fmla="*/ 40 w 40"/>
                <a:gd name="T7" fmla="*/ 2 h 61"/>
                <a:gd name="T8" fmla="*/ 4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4" y="61"/>
                  </a:moveTo>
                  <a:lnTo>
                    <a:pt x="0" y="56"/>
                  </a:lnTo>
                  <a:lnTo>
                    <a:pt x="35" y="0"/>
                  </a:lnTo>
                  <a:lnTo>
                    <a:pt x="40" y="2"/>
                  </a:lnTo>
                  <a:lnTo>
                    <a:pt x="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631661" y="3932049"/>
              <a:ext cx="149949" cy="93410"/>
            </a:xfrm>
            <a:custGeom>
              <a:avLst/>
              <a:gdLst>
                <a:gd name="T0" fmla="*/ 2 w 61"/>
                <a:gd name="T1" fmla="*/ 38 h 38"/>
                <a:gd name="T2" fmla="*/ 0 w 61"/>
                <a:gd name="T3" fmla="*/ 35 h 38"/>
                <a:gd name="T4" fmla="*/ 59 w 61"/>
                <a:gd name="T5" fmla="*/ 0 h 38"/>
                <a:gd name="T6" fmla="*/ 61 w 61"/>
                <a:gd name="T7" fmla="*/ 5 h 38"/>
                <a:gd name="T8" fmla="*/ 2 w 61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2" y="38"/>
                  </a:moveTo>
                  <a:lnTo>
                    <a:pt x="0" y="35"/>
                  </a:lnTo>
                  <a:lnTo>
                    <a:pt x="59" y="0"/>
                  </a:lnTo>
                  <a:lnTo>
                    <a:pt x="61" y="5"/>
                  </a:lnTo>
                  <a:lnTo>
                    <a:pt x="2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1631661" y="3211807"/>
              <a:ext cx="149949" cy="98327"/>
            </a:xfrm>
            <a:custGeom>
              <a:avLst/>
              <a:gdLst>
                <a:gd name="T0" fmla="*/ 59 w 61"/>
                <a:gd name="T1" fmla="*/ 40 h 40"/>
                <a:gd name="T2" fmla="*/ 0 w 61"/>
                <a:gd name="T3" fmla="*/ 5 h 40"/>
                <a:gd name="T4" fmla="*/ 2 w 61"/>
                <a:gd name="T5" fmla="*/ 0 h 40"/>
                <a:gd name="T6" fmla="*/ 61 w 61"/>
                <a:gd name="T7" fmla="*/ 35 h 40"/>
                <a:gd name="T8" fmla="*/ 59 w 61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0">
                  <a:moveTo>
                    <a:pt x="59" y="40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61" y="35"/>
                  </a:lnTo>
                  <a:lnTo>
                    <a:pt x="5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2880411" y="3932049"/>
              <a:ext cx="145033" cy="93410"/>
            </a:xfrm>
            <a:custGeom>
              <a:avLst/>
              <a:gdLst>
                <a:gd name="T0" fmla="*/ 56 w 59"/>
                <a:gd name="T1" fmla="*/ 38 h 38"/>
                <a:gd name="T2" fmla="*/ 0 w 59"/>
                <a:gd name="T3" fmla="*/ 5 h 38"/>
                <a:gd name="T4" fmla="*/ 2 w 59"/>
                <a:gd name="T5" fmla="*/ 0 h 38"/>
                <a:gd name="T6" fmla="*/ 59 w 59"/>
                <a:gd name="T7" fmla="*/ 35 h 38"/>
                <a:gd name="T8" fmla="*/ 56 w 59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8">
                  <a:moveTo>
                    <a:pt x="56" y="38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59" y="35"/>
                  </a:lnTo>
                  <a:lnTo>
                    <a:pt x="5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2624761" y="4180325"/>
              <a:ext cx="93410" cy="152406"/>
            </a:xfrm>
            <a:custGeom>
              <a:avLst/>
              <a:gdLst>
                <a:gd name="T0" fmla="*/ 33 w 38"/>
                <a:gd name="T1" fmla="*/ 62 h 62"/>
                <a:gd name="T2" fmla="*/ 0 w 38"/>
                <a:gd name="T3" fmla="*/ 3 h 62"/>
                <a:gd name="T4" fmla="*/ 5 w 38"/>
                <a:gd name="T5" fmla="*/ 0 h 62"/>
                <a:gd name="T6" fmla="*/ 38 w 38"/>
                <a:gd name="T7" fmla="*/ 59 h 62"/>
                <a:gd name="T8" fmla="*/ 33 w 38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2">
                  <a:moveTo>
                    <a:pt x="33" y="62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38" y="59"/>
                  </a:lnTo>
                  <a:lnTo>
                    <a:pt x="33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1899602" y="2934033"/>
              <a:ext cx="98327" cy="149949"/>
            </a:xfrm>
            <a:custGeom>
              <a:avLst/>
              <a:gdLst>
                <a:gd name="T0" fmla="*/ 35 w 40"/>
                <a:gd name="T1" fmla="*/ 61 h 61"/>
                <a:gd name="T2" fmla="*/ 0 w 40"/>
                <a:gd name="T3" fmla="*/ 2 h 61"/>
                <a:gd name="T4" fmla="*/ 4 w 40"/>
                <a:gd name="T5" fmla="*/ 0 h 61"/>
                <a:gd name="T6" fmla="*/ 40 w 40"/>
                <a:gd name="T7" fmla="*/ 59 h 61"/>
                <a:gd name="T8" fmla="*/ 35 w 4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1">
                  <a:moveTo>
                    <a:pt x="35" y="61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40" y="59"/>
                  </a:lnTo>
                  <a:lnTo>
                    <a:pt x="35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2935710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rot="16200000">
            <a:off x="1888862" y="3061078"/>
            <a:ext cx="870194" cy="105702"/>
            <a:chOff x="2275701" y="3565783"/>
            <a:chExt cx="870194" cy="105702"/>
          </a:xfrm>
          <a:solidFill>
            <a:srgbClr val="53D2FF"/>
          </a:soli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270086" y="3443813"/>
            <a:ext cx="870194" cy="105702"/>
            <a:chOff x="2275701" y="3565783"/>
            <a:chExt cx="870194" cy="105702"/>
          </a:xfrm>
          <a:solidFill>
            <a:srgbClr val="53D2FF"/>
          </a:solidFill>
        </p:grpSpPr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18000000">
            <a:off x="2082082" y="3109956"/>
            <a:ext cx="870194" cy="105702"/>
            <a:chOff x="2275701" y="3565783"/>
            <a:chExt cx="870194" cy="105702"/>
          </a:xfrm>
          <a:solidFill>
            <a:srgbClr val="53D2FF"/>
          </a:solidFill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897619" y="3612487"/>
              <a:ext cx="238443" cy="122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327324" y="3612487"/>
              <a:ext cx="818571" cy="221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2275701" y="3565783"/>
              <a:ext cx="105702" cy="1057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20589" y="4725789"/>
            <a:ext cx="27603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zh-CN" altLang="en-US" sz="2400" dirty="0">
                <a:solidFill>
                  <a:srgbClr val="53D2FF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2323960" y="1366221"/>
            <a:ext cx="2258798" cy="1126281"/>
            <a:chOff x="2323960" y="1700808"/>
            <a:chExt cx="2188623" cy="791694"/>
          </a:xfrm>
        </p:grpSpPr>
        <p:cxnSp>
          <p:nvCxnSpPr>
            <p:cNvPr id="33" name="直接连接符 32"/>
            <p:cNvCxnSpPr>
              <a:stCxn id="6" idx="2"/>
            </p:cNvCxnSpPr>
            <p:nvPr/>
          </p:nvCxnSpPr>
          <p:spPr>
            <a:xfrm flipV="1">
              <a:off x="2323960" y="1700808"/>
              <a:ext cx="851746" cy="791694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175706" y="1700808"/>
              <a:ext cx="1336877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754512" y="1494069"/>
            <a:ext cx="504570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各行各业应用人工智能技术，用机器代替人力，降低劳动成本，提高生产效率。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97859" y="1099595"/>
            <a:ext cx="2749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人工智能技术飞速发展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2814336" y="2506532"/>
            <a:ext cx="1886755" cy="141964"/>
            <a:chOff x="2814337" y="2373433"/>
            <a:chExt cx="1762750" cy="275063"/>
          </a:xfrm>
        </p:grpSpPr>
        <p:cxnSp>
          <p:nvCxnSpPr>
            <p:cNvPr id="38" name="直接连接符 37"/>
            <p:cNvCxnSpPr/>
            <p:nvPr/>
          </p:nvCxnSpPr>
          <p:spPr>
            <a:xfrm flipV="1">
              <a:off x="2814337" y="2373433"/>
              <a:ext cx="316110" cy="275063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130447" y="2373433"/>
              <a:ext cx="144664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808300" y="2598730"/>
            <a:ext cx="4873582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以日本、德国为首的一些发达国家，将智能垃圾分拣技术应用于垃圾处理厂，实现了垃圾处理全自动化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329172" y="3507326"/>
            <a:ext cx="1339647" cy="236335"/>
            <a:chOff x="3329172" y="3507326"/>
            <a:chExt cx="1247915" cy="349459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3329172" y="3507326"/>
              <a:ext cx="514972" cy="349459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853767" y="3856560"/>
              <a:ext cx="723320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4808300" y="3845189"/>
            <a:ext cx="489509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我国垃圾处理厂采用物理过滤技术分离垃圾，能耗高、效率慢、危险性大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30131" y="3430594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我国的垃圾处理现状仍存在不足</a:t>
            </a:r>
          </a:p>
        </p:txBody>
      </p:sp>
      <p:pic>
        <p:nvPicPr>
          <p:cNvPr id="46" name="Picture 3" descr="D:\360data\重要数据\桌面\0f43302d2502d46b6f15993027f3a4e0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52728" y="4725145"/>
            <a:ext cx="2063943" cy="137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360data\重要数据\桌面\14d327c6323300494f4e453e209dd87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82899" y="4733376"/>
            <a:ext cx="2333757" cy="13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4731921" y="2187941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一些国家已将人工智能技术应用于垃圾处理</a:t>
            </a:r>
          </a:p>
        </p:txBody>
      </p:sp>
      <p:sp>
        <p:nvSpPr>
          <p:cNvPr id="49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10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  <p:pic>
        <p:nvPicPr>
          <p:cNvPr id="50" name="图片 49" descr="课工场LOGO（白）"/>
          <p:cNvPicPr>
            <a:picLocks noChangeAspect="1"/>
          </p:cNvPicPr>
          <p:nvPr/>
        </p:nvPicPr>
        <p:blipFill>
          <a:blip r:embed="rId4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9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3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3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7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7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7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6" grpId="0"/>
      <p:bldP spid="40" grpId="0"/>
      <p:bldP spid="44" grpId="0"/>
      <p:bldP spid="45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2265" y="243205"/>
            <a:ext cx="243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分类种类对比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797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1"/>
          <p:cNvSpPr/>
          <p:nvPr/>
        </p:nvSpPr>
        <p:spPr bwMode="auto">
          <a:xfrm>
            <a:off x="4970185" y="2428696"/>
            <a:ext cx="1941662" cy="2000422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7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53D2FF">
              <a:alpha val="60000"/>
            </a:srgb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UKIJ Qolyazma" panose="02020603050405020304" pitchFamily="18" charset="0"/>
                <a:ea typeface="UKIJ Qolyazma" panose="02020603050405020304" pitchFamily="18" charset="0"/>
                <a:cs typeface="UKIJ Qolyazma" panose="02020603050405020304" pitchFamily="18" charset="0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UKIJ Qolyazma" panose="02020603050405020304" pitchFamily="18" charset="0"/>
              <a:ea typeface="UKIJ Qolyazma" panose="02020603050405020304" pitchFamily="18" charset="0"/>
              <a:cs typeface="UKIJ Qolyazma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2002666" y="2428696"/>
            <a:ext cx="1941662" cy="2000422"/>
          </a:xfrm>
          <a:custGeom>
            <a:avLst/>
            <a:gdLst>
              <a:gd name="T0" fmla="*/ 276 w 322"/>
              <a:gd name="T1" fmla="*/ 284 h 332"/>
              <a:gd name="T2" fmla="*/ 161 w 322"/>
              <a:gd name="T3" fmla="*/ 332 h 332"/>
              <a:gd name="T4" fmla="*/ 0 w 322"/>
              <a:gd name="T5" fmla="*/ 170 h 332"/>
              <a:gd name="T6" fmla="*/ 47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6" y="332"/>
                  <a:pt x="161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7" y="51"/>
                </a:cubicBezTo>
                <a:cubicBezTo>
                  <a:pt x="76" y="22"/>
                  <a:pt x="117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53D2FF">
              <a:alpha val="60000"/>
            </a:srgb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latin typeface="UKIJ Qolyazma" panose="02020603050405020304" pitchFamily="18" charset="0"/>
                <a:ea typeface="UKIJ Qolyazma" panose="02020603050405020304" pitchFamily="18" charset="0"/>
                <a:cs typeface="UKIJ Qolyazma" panose="02020603050405020304" pitchFamily="18" charset="0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UKIJ Qolyazma" panose="02020603050405020304" pitchFamily="18" charset="0"/>
              <a:cs typeface="UKIJ Qolyazma" panose="02020603050405020304" pitchFamily="18" charset="0"/>
            </a:endParaRPr>
          </a:p>
        </p:txBody>
      </p:sp>
      <p:sp>
        <p:nvSpPr>
          <p:cNvPr id="7" name="Freeform 16"/>
          <p:cNvSpPr/>
          <p:nvPr/>
        </p:nvSpPr>
        <p:spPr bwMode="auto">
          <a:xfrm>
            <a:off x="7969976" y="2181270"/>
            <a:ext cx="1944216" cy="2000422"/>
          </a:xfrm>
          <a:custGeom>
            <a:avLst/>
            <a:gdLst>
              <a:gd name="T0" fmla="*/ 276 w 322"/>
              <a:gd name="T1" fmla="*/ 284 h 332"/>
              <a:gd name="T2" fmla="*/ 162 w 322"/>
              <a:gd name="T3" fmla="*/ 332 h 332"/>
              <a:gd name="T4" fmla="*/ 0 w 322"/>
              <a:gd name="T5" fmla="*/ 170 h 332"/>
              <a:gd name="T6" fmla="*/ 48 w 322"/>
              <a:gd name="T7" fmla="*/ 51 h 332"/>
              <a:gd name="T8" fmla="*/ 162 w 322"/>
              <a:gd name="T9" fmla="*/ 0 h 332"/>
              <a:gd name="T10" fmla="*/ 322 w 322"/>
              <a:gd name="T11" fmla="*/ 0 h 332"/>
              <a:gd name="T12" fmla="*/ 322 w 322"/>
              <a:gd name="T13" fmla="*/ 170 h 332"/>
              <a:gd name="T14" fmla="*/ 276 w 322"/>
              <a:gd name="T15" fmla="*/ 284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2" h="332">
                <a:moveTo>
                  <a:pt x="276" y="284"/>
                </a:moveTo>
                <a:cubicBezTo>
                  <a:pt x="246" y="314"/>
                  <a:pt x="207" y="332"/>
                  <a:pt x="162" y="332"/>
                </a:cubicBezTo>
                <a:cubicBezTo>
                  <a:pt x="72" y="332"/>
                  <a:pt x="0" y="259"/>
                  <a:pt x="0" y="170"/>
                </a:cubicBezTo>
                <a:cubicBezTo>
                  <a:pt x="0" y="125"/>
                  <a:pt x="18" y="81"/>
                  <a:pt x="48" y="51"/>
                </a:cubicBezTo>
                <a:cubicBezTo>
                  <a:pt x="77" y="22"/>
                  <a:pt x="118" y="0"/>
                  <a:pt x="162" y="0"/>
                </a:cubicBezTo>
                <a:cubicBezTo>
                  <a:pt x="322" y="0"/>
                  <a:pt x="322" y="0"/>
                  <a:pt x="322" y="0"/>
                </a:cubicBezTo>
                <a:cubicBezTo>
                  <a:pt x="322" y="170"/>
                  <a:pt x="322" y="170"/>
                  <a:pt x="322" y="170"/>
                </a:cubicBezTo>
                <a:cubicBezTo>
                  <a:pt x="322" y="214"/>
                  <a:pt x="305" y="255"/>
                  <a:pt x="276" y="284"/>
                </a:cubicBezTo>
                <a:close/>
              </a:path>
            </a:pathLst>
          </a:custGeom>
          <a:solidFill>
            <a:srgbClr val="53D2FF">
              <a:alpha val="60000"/>
            </a:srgbClr>
          </a:solidFill>
          <a:ln>
            <a:noFill/>
          </a:ln>
          <a:effectLst>
            <a:outerShdw blurRad="254000" algn="tl" rotWithShape="0">
              <a:srgbClr val="53D2FF">
                <a:alpha val="80000"/>
              </a:srgbClr>
            </a:outerShdw>
          </a:effectLst>
        </p:spPr>
        <p:txBody>
          <a:bodyPr vert="horz" wrap="square" lIns="91440" tIns="648000" rIns="91440" bIns="45720" numCol="1" anchor="t" anchorCtr="0" compatLnSpc="1"/>
          <a:lstStyle/>
          <a:p>
            <a:pPr algn="ctr"/>
            <a:r>
              <a:rPr lang="en-US" altLang="zh-CN" sz="7200" dirty="0">
                <a:solidFill>
                  <a:srgbClr val="FF6600"/>
                </a:solidFill>
                <a:latin typeface="UKIJ Qolyazma" panose="02020603050405020304" pitchFamily="18" charset="0"/>
                <a:ea typeface="UKIJ Qolyazma" panose="02020603050405020304" pitchFamily="18" charset="0"/>
                <a:cs typeface="UKIJ Qolyazma" panose="02020603050405020304" pitchFamily="18" charset="0"/>
              </a:rPr>
              <a:t>56</a:t>
            </a:r>
            <a:endParaRPr lang="zh-CN" altLang="en-US" sz="4000" dirty="0">
              <a:solidFill>
                <a:srgbClr val="FF6600"/>
              </a:solidFill>
              <a:latin typeface="UKIJ Qolyazma" panose="02020603050405020304" pitchFamily="18" charset="0"/>
              <a:ea typeface="UKIJ Qolyazma" panose="02020603050405020304" pitchFamily="18" charset="0"/>
              <a:cs typeface="UKIJ Qolyazma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450" y="4444920"/>
            <a:ext cx="1082348" cy="152349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6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可回收垃圾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厨余垃圾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有害垃圾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其他垃圾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6058" y="4434162"/>
            <a:ext cx="902811" cy="152349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6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干垃圾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湿垃圾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有害垃圾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其他垃圾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2662" y="4315829"/>
            <a:ext cx="3416320" cy="21698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zh-CN" sz="6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可燃垃圾、不可燃垃圾、塑料瓶类垃圾、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可回收塑料、其他塑料、资源类垃圾、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有害垃圾、大型垃圾、其他垃圾。各大类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垃圾可在细分为若干子项目垃圾，每个子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项目垃圾又可分为孙项目垃圾，以此类推</a:t>
            </a:r>
            <a:endParaRPr lang="en-US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5450" y="17795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北京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9674" y="177951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上海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26595" y="158587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日本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</p:txBody>
      </p:sp>
      <p:pic>
        <p:nvPicPr>
          <p:cNvPr id="14" name="Picture 2" descr="https://timgsa.baidu.com/timg?image&amp;quality=80&amp;size=b9999_10000&amp;sec=1600825695348&amp;di=5b368c5dd764d322b920b41863f0b39e&amp;imgtype=0&amp;src=http%3A%2F%2F5b0988e595225.cdn.sohucs.com%2Fimages%2F20200513%2F352393f8f7f84dd4a3d1fab0a6ef6cf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79" y="921760"/>
            <a:ext cx="7468299" cy="5136140"/>
          </a:xfrm>
          <a:prstGeom prst="rect">
            <a:avLst/>
          </a:prstGeom>
          <a:noFill/>
        </p:spPr>
      </p:pic>
      <p:sp>
        <p:nvSpPr>
          <p:cNvPr id="15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11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  <p:pic>
        <p:nvPicPr>
          <p:cNvPr id="16" name="图片 15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4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2265" y="243205"/>
            <a:ext cx="243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项目目标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797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 flipH="1">
            <a:off x="5088647" y="2751387"/>
            <a:ext cx="2786907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uLnTx/>
                <a:uFillTx/>
                <a:latin typeface="Arial Rounded MT Bold" panose="020F0704030504030204" pitchFamily="34" charset="0"/>
                <a:ea typeface="微软雅黑" panose="020B0503020204020204" charset="-122"/>
                <a:cs typeface="Times New Roman" panose="02020603050405020304" pitchFamily="18" charset="0"/>
              </a:rPr>
              <a:t>改造公共垃圾桶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8647" y="3305793"/>
            <a:ext cx="5760640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将人工智能技术应用于公共垃圾桶，使之能智能识别垃圾种类，并自动将识别后的垃圾投入对应的桶袋。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5088647" y="3201299"/>
            <a:ext cx="576064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think\Desktop\QQ截图202009231044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261" y="2624401"/>
            <a:ext cx="3205908" cy="2286770"/>
          </a:xfrm>
          <a:prstGeom prst="rect">
            <a:avLst/>
          </a:prstGeom>
          <a:noFill/>
        </p:spPr>
      </p:pic>
      <p:sp>
        <p:nvSpPr>
          <p:cNvPr id="9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12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  <p:pic>
        <p:nvPicPr>
          <p:cNvPr id="10" name="图片 9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2265" y="243205"/>
            <a:ext cx="243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项目意义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797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19"/>
          <p:cNvSpPr/>
          <p:nvPr/>
        </p:nvSpPr>
        <p:spPr bwMode="auto">
          <a:xfrm>
            <a:off x="3565689" y="4915342"/>
            <a:ext cx="2566154" cy="1942659"/>
          </a:xfrm>
          <a:custGeom>
            <a:avLst/>
            <a:gdLst>
              <a:gd name="T0" fmla="*/ 476 w 542"/>
              <a:gd name="T1" fmla="*/ 410 h 410"/>
              <a:gd name="T2" fmla="*/ 476 w 542"/>
              <a:gd name="T3" fmla="*/ 121 h 410"/>
              <a:gd name="T4" fmla="*/ 422 w 542"/>
              <a:gd name="T5" fmla="*/ 67 h 410"/>
              <a:gd name="T6" fmla="*/ 0 w 542"/>
              <a:gd name="T7" fmla="*/ 67 h 410"/>
              <a:gd name="T8" fmla="*/ 0 w 542"/>
              <a:gd name="T9" fmla="*/ 0 h 410"/>
              <a:gd name="T10" fmla="*/ 422 w 542"/>
              <a:gd name="T11" fmla="*/ 0 h 410"/>
              <a:gd name="T12" fmla="*/ 542 w 542"/>
              <a:gd name="T13" fmla="*/ 121 h 410"/>
              <a:gd name="T14" fmla="*/ 542 w 542"/>
              <a:gd name="T15" fmla="*/ 41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2" h="410">
                <a:moveTo>
                  <a:pt x="476" y="410"/>
                </a:moveTo>
                <a:cubicBezTo>
                  <a:pt x="476" y="121"/>
                  <a:pt x="476" y="121"/>
                  <a:pt x="476" y="121"/>
                </a:cubicBezTo>
                <a:cubicBezTo>
                  <a:pt x="476" y="91"/>
                  <a:pt x="451" y="67"/>
                  <a:pt x="422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0"/>
                  <a:pt x="0" y="0"/>
                  <a:pt x="0" y="0"/>
                </a:cubicBezTo>
                <a:cubicBezTo>
                  <a:pt x="422" y="0"/>
                  <a:pt x="422" y="0"/>
                  <a:pt x="422" y="0"/>
                </a:cubicBezTo>
                <a:cubicBezTo>
                  <a:pt x="488" y="0"/>
                  <a:pt x="542" y="54"/>
                  <a:pt x="542" y="121"/>
                </a:cubicBezTo>
                <a:cubicBezTo>
                  <a:pt x="542" y="410"/>
                  <a:pt x="542" y="410"/>
                  <a:pt x="542" y="410"/>
                </a:cubicBezTo>
              </a:path>
            </a:pathLst>
          </a:custGeom>
          <a:solidFill>
            <a:srgbClr val="41A0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20"/>
          <p:cNvSpPr/>
          <p:nvPr/>
        </p:nvSpPr>
        <p:spPr bwMode="auto">
          <a:xfrm>
            <a:off x="5975468" y="4977490"/>
            <a:ext cx="1866477" cy="733760"/>
          </a:xfrm>
          <a:custGeom>
            <a:avLst/>
            <a:gdLst>
              <a:gd name="T0" fmla="*/ 275 w 394"/>
              <a:gd name="T1" fmla="*/ 155 h 155"/>
              <a:gd name="T2" fmla="*/ 0 w 394"/>
              <a:gd name="T3" fmla="*/ 155 h 155"/>
              <a:gd name="T4" fmla="*/ 0 w 394"/>
              <a:gd name="T5" fmla="*/ 94 h 155"/>
              <a:gd name="T6" fmla="*/ 275 w 394"/>
              <a:gd name="T7" fmla="*/ 94 h 155"/>
              <a:gd name="T8" fmla="*/ 332 w 394"/>
              <a:gd name="T9" fmla="*/ 37 h 155"/>
              <a:gd name="T10" fmla="*/ 332 w 394"/>
              <a:gd name="T11" fmla="*/ 0 h 155"/>
              <a:gd name="T12" fmla="*/ 394 w 394"/>
              <a:gd name="T13" fmla="*/ 0 h 155"/>
              <a:gd name="T14" fmla="*/ 394 w 394"/>
              <a:gd name="T15" fmla="*/ 37 h 155"/>
              <a:gd name="T16" fmla="*/ 275 w 394"/>
              <a:gd name="T17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4" h="155">
                <a:moveTo>
                  <a:pt x="275" y="155"/>
                </a:moveTo>
                <a:cubicBezTo>
                  <a:pt x="0" y="155"/>
                  <a:pt x="0" y="155"/>
                  <a:pt x="0" y="155"/>
                </a:cubicBezTo>
                <a:cubicBezTo>
                  <a:pt x="0" y="94"/>
                  <a:pt x="0" y="94"/>
                  <a:pt x="0" y="94"/>
                </a:cubicBezTo>
                <a:cubicBezTo>
                  <a:pt x="275" y="94"/>
                  <a:pt x="275" y="94"/>
                  <a:pt x="275" y="94"/>
                </a:cubicBezTo>
                <a:cubicBezTo>
                  <a:pt x="307" y="94"/>
                  <a:pt x="332" y="68"/>
                  <a:pt x="332" y="37"/>
                </a:cubicBezTo>
                <a:cubicBezTo>
                  <a:pt x="332" y="0"/>
                  <a:pt x="332" y="0"/>
                  <a:pt x="332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37"/>
                  <a:pt x="394" y="37"/>
                  <a:pt x="394" y="37"/>
                </a:cubicBezTo>
                <a:cubicBezTo>
                  <a:pt x="394" y="102"/>
                  <a:pt x="341" y="155"/>
                  <a:pt x="275" y="155"/>
                </a:cubicBezTo>
                <a:close/>
              </a:path>
            </a:pathLst>
          </a:custGeom>
          <a:solidFill>
            <a:srgbClr val="41A0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1"/>
          <p:cNvSpPr/>
          <p:nvPr/>
        </p:nvSpPr>
        <p:spPr bwMode="auto">
          <a:xfrm>
            <a:off x="6218050" y="2519596"/>
            <a:ext cx="1704087" cy="695669"/>
          </a:xfrm>
          <a:custGeom>
            <a:avLst/>
            <a:gdLst>
              <a:gd name="T0" fmla="*/ 250 w 360"/>
              <a:gd name="T1" fmla="*/ 147 h 147"/>
              <a:gd name="T2" fmla="*/ 0 w 360"/>
              <a:gd name="T3" fmla="*/ 147 h 147"/>
              <a:gd name="T4" fmla="*/ 0 w 360"/>
              <a:gd name="T5" fmla="*/ 102 h 147"/>
              <a:gd name="T6" fmla="*/ 250 w 360"/>
              <a:gd name="T7" fmla="*/ 102 h 147"/>
              <a:gd name="T8" fmla="*/ 315 w 360"/>
              <a:gd name="T9" fmla="*/ 37 h 147"/>
              <a:gd name="T10" fmla="*/ 315 w 360"/>
              <a:gd name="T11" fmla="*/ 0 h 147"/>
              <a:gd name="T12" fmla="*/ 360 w 360"/>
              <a:gd name="T13" fmla="*/ 0 h 147"/>
              <a:gd name="T14" fmla="*/ 360 w 360"/>
              <a:gd name="T15" fmla="*/ 37 h 147"/>
              <a:gd name="T16" fmla="*/ 250 w 360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0" h="147">
                <a:moveTo>
                  <a:pt x="250" y="147"/>
                </a:moveTo>
                <a:cubicBezTo>
                  <a:pt x="0" y="147"/>
                  <a:pt x="0" y="147"/>
                  <a:pt x="0" y="147"/>
                </a:cubicBezTo>
                <a:cubicBezTo>
                  <a:pt x="0" y="102"/>
                  <a:pt x="0" y="102"/>
                  <a:pt x="0" y="102"/>
                </a:cubicBezTo>
                <a:cubicBezTo>
                  <a:pt x="250" y="102"/>
                  <a:pt x="250" y="102"/>
                  <a:pt x="250" y="102"/>
                </a:cubicBezTo>
                <a:cubicBezTo>
                  <a:pt x="286" y="102"/>
                  <a:pt x="315" y="73"/>
                  <a:pt x="315" y="37"/>
                </a:cubicBezTo>
                <a:cubicBezTo>
                  <a:pt x="315" y="0"/>
                  <a:pt x="315" y="0"/>
                  <a:pt x="315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37"/>
                  <a:pt x="360" y="37"/>
                  <a:pt x="360" y="37"/>
                </a:cubicBezTo>
                <a:cubicBezTo>
                  <a:pt x="360" y="98"/>
                  <a:pt x="311" y="147"/>
                  <a:pt x="250" y="147"/>
                </a:cubicBezTo>
                <a:close/>
              </a:path>
            </a:pathLst>
          </a:custGeom>
          <a:solidFill>
            <a:srgbClr val="41A0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2"/>
          <p:cNvSpPr/>
          <p:nvPr/>
        </p:nvSpPr>
        <p:spPr bwMode="auto">
          <a:xfrm>
            <a:off x="4995118" y="3371640"/>
            <a:ext cx="739775" cy="1710102"/>
          </a:xfrm>
          <a:custGeom>
            <a:avLst/>
            <a:gdLst>
              <a:gd name="T0" fmla="*/ 156 w 156"/>
              <a:gd name="T1" fmla="*/ 361 h 361"/>
              <a:gd name="T2" fmla="*/ 95 w 156"/>
              <a:gd name="T3" fmla="*/ 361 h 361"/>
              <a:gd name="T4" fmla="*/ 95 w 156"/>
              <a:gd name="T5" fmla="*/ 118 h 361"/>
              <a:gd name="T6" fmla="*/ 38 w 156"/>
              <a:gd name="T7" fmla="*/ 61 h 361"/>
              <a:gd name="T8" fmla="*/ 0 w 156"/>
              <a:gd name="T9" fmla="*/ 61 h 361"/>
              <a:gd name="T10" fmla="*/ 0 w 156"/>
              <a:gd name="T11" fmla="*/ 0 h 361"/>
              <a:gd name="T12" fmla="*/ 38 w 156"/>
              <a:gd name="T13" fmla="*/ 0 h 361"/>
              <a:gd name="T14" fmla="*/ 156 w 156"/>
              <a:gd name="T15" fmla="*/ 118 h 361"/>
              <a:gd name="T16" fmla="*/ 156 w 156"/>
              <a:gd name="T17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6" h="361">
                <a:moveTo>
                  <a:pt x="156" y="361"/>
                </a:moveTo>
                <a:cubicBezTo>
                  <a:pt x="95" y="361"/>
                  <a:pt x="95" y="361"/>
                  <a:pt x="95" y="361"/>
                </a:cubicBezTo>
                <a:cubicBezTo>
                  <a:pt x="95" y="118"/>
                  <a:pt x="95" y="118"/>
                  <a:pt x="95" y="118"/>
                </a:cubicBezTo>
                <a:cubicBezTo>
                  <a:pt x="95" y="87"/>
                  <a:pt x="69" y="61"/>
                  <a:pt x="38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0"/>
                  <a:pt x="0" y="0"/>
                  <a:pt x="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03" y="0"/>
                  <a:pt x="156" y="53"/>
                  <a:pt x="156" y="118"/>
                </a:cubicBezTo>
                <a:lnTo>
                  <a:pt x="156" y="361"/>
                </a:lnTo>
                <a:close/>
              </a:path>
            </a:pathLst>
          </a:custGeom>
          <a:solidFill>
            <a:srgbClr val="41A0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23"/>
          <p:cNvSpPr/>
          <p:nvPr/>
        </p:nvSpPr>
        <p:spPr bwMode="auto">
          <a:xfrm>
            <a:off x="6554858" y="3959048"/>
            <a:ext cx="2072971" cy="1657977"/>
          </a:xfrm>
          <a:custGeom>
            <a:avLst/>
            <a:gdLst>
              <a:gd name="T0" fmla="*/ 54 w 438"/>
              <a:gd name="T1" fmla="*/ 350 h 350"/>
              <a:gd name="T2" fmla="*/ 0 w 438"/>
              <a:gd name="T3" fmla="*/ 350 h 350"/>
              <a:gd name="T4" fmla="*/ 0 w 438"/>
              <a:gd name="T5" fmla="*/ 114 h 350"/>
              <a:gd name="T6" fmla="*/ 115 w 438"/>
              <a:gd name="T7" fmla="*/ 0 h 350"/>
              <a:gd name="T8" fmla="*/ 438 w 438"/>
              <a:gd name="T9" fmla="*/ 0 h 350"/>
              <a:gd name="T10" fmla="*/ 438 w 438"/>
              <a:gd name="T11" fmla="*/ 53 h 350"/>
              <a:gd name="T12" fmla="*/ 115 w 438"/>
              <a:gd name="T13" fmla="*/ 53 h 350"/>
              <a:gd name="T14" fmla="*/ 54 w 438"/>
              <a:gd name="T15" fmla="*/ 114 h 350"/>
              <a:gd name="T16" fmla="*/ 54 w 438"/>
              <a:gd name="T17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8" h="350">
                <a:moveTo>
                  <a:pt x="54" y="350"/>
                </a:moveTo>
                <a:cubicBezTo>
                  <a:pt x="0" y="350"/>
                  <a:pt x="0" y="350"/>
                  <a:pt x="0" y="35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2" y="0"/>
                  <a:pt x="115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38" y="53"/>
                  <a:pt x="438" y="53"/>
                  <a:pt x="438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81" y="53"/>
                  <a:pt x="54" y="80"/>
                  <a:pt x="54" y="114"/>
                </a:cubicBezTo>
                <a:lnTo>
                  <a:pt x="54" y="350"/>
                </a:lnTo>
                <a:close/>
              </a:path>
            </a:pathLst>
          </a:custGeom>
          <a:solidFill>
            <a:srgbClr val="41A0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4"/>
          <p:cNvSpPr/>
          <p:nvPr/>
        </p:nvSpPr>
        <p:spPr bwMode="auto">
          <a:xfrm>
            <a:off x="4337541" y="1956246"/>
            <a:ext cx="1794303" cy="695669"/>
          </a:xfrm>
          <a:custGeom>
            <a:avLst/>
            <a:gdLst>
              <a:gd name="T0" fmla="*/ 379 w 379"/>
              <a:gd name="T1" fmla="*/ 147 h 147"/>
              <a:gd name="T2" fmla="*/ 110 w 379"/>
              <a:gd name="T3" fmla="*/ 147 h 147"/>
              <a:gd name="T4" fmla="*/ 0 w 379"/>
              <a:gd name="T5" fmla="*/ 37 h 147"/>
              <a:gd name="T6" fmla="*/ 0 w 379"/>
              <a:gd name="T7" fmla="*/ 0 h 147"/>
              <a:gd name="T8" fmla="*/ 45 w 379"/>
              <a:gd name="T9" fmla="*/ 0 h 147"/>
              <a:gd name="T10" fmla="*/ 45 w 379"/>
              <a:gd name="T11" fmla="*/ 37 h 147"/>
              <a:gd name="T12" fmla="*/ 110 w 379"/>
              <a:gd name="T13" fmla="*/ 102 h 147"/>
              <a:gd name="T14" fmla="*/ 379 w 379"/>
              <a:gd name="T15" fmla="*/ 102 h 147"/>
              <a:gd name="T16" fmla="*/ 379 w 379"/>
              <a:gd name="T1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9" h="147">
                <a:moveTo>
                  <a:pt x="379" y="147"/>
                </a:moveTo>
                <a:cubicBezTo>
                  <a:pt x="110" y="147"/>
                  <a:pt x="110" y="147"/>
                  <a:pt x="110" y="147"/>
                </a:cubicBezTo>
                <a:cubicBezTo>
                  <a:pt x="49" y="147"/>
                  <a:pt x="0" y="98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73"/>
                  <a:pt x="74" y="102"/>
                  <a:pt x="110" y="102"/>
                </a:cubicBezTo>
                <a:cubicBezTo>
                  <a:pt x="379" y="102"/>
                  <a:pt x="379" y="102"/>
                  <a:pt x="379" y="102"/>
                </a:cubicBezTo>
                <a:lnTo>
                  <a:pt x="379" y="147"/>
                </a:lnTo>
                <a:close/>
              </a:path>
            </a:pathLst>
          </a:custGeom>
          <a:solidFill>
            <a:srgbClr val="41A0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25"/>
          <p:cNvSpPr/>
          <p:nvPr/>
        </p:nvSpPr>
        <p:spPr bwMode="auto">
          <a:xfrm>
            <a:off x="4177156" y="3750548"/>
            <a:ext cx="1405371" cy="715717"/>
          </a:xfrm>
          <a:custGeom>
            <a:avLst/>
            <a:gdLst>
              <a:gd name="T0" fmla="*/ 297 w 297"/>
              <a:gd name="T1" fmla="*/ 151 h 151"/>
              <a:gd name="T2" fmla="*/ 114 w 297"/>
              <a:gd name="T3" fmla="*/ 151 h 151"/>
              <a:gd name="T4" fmla="*/ 0 w 297"/>
              <a:gd name="T5" fmla="*/ 37 h 151"/>
              <a:gd name="T6" fmla="*/ 0 w 297"/>
              <a:gd name="T7" fmla="*/ 0 h 151"/>
              <a:gd name="T8" fmla="*/ 53 w 297"/>
              <a:gd name="T9" fmla="*/ 0 h 151"/>
              <a:gd name="T10" fmla="*/ 53 w 297"/>
              <a:gd name="T11" fmla="*/ 37 h 151"/>
              <a:gd name="T12" fmla="*/ 114 w 297"/>
              <a:gd name="T13" fmla="*/ 98 h 151"/>
              <a:gd name="T14" fmla="*/ 297 w 297"/>
              <a:gd name="T15" fmla="*/ 98 h 151"/>
              <a:gd name="T16" fmla="*/ 297 w 297"/>
              <a:gd name="T17" fmla="*/ 15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7" h="151">
                <a:moveTo>
                  <a:pt x="297" y="151"/>
                </a:moveTo>
                <a:cubicBezTo>
                  <a:pt x="114" y="151"/>
                  <a:pt x="114" y="151"/>
                  <a:pt x="114" y="151"/>
                </a:cubicBezTo>
                <a:cubicBezTo>
                  <a:pt x="51" y="151"/>
                  <a:pt x="0" y="100"/>
                  <a:pt x="0" y="37"/>
                </a:cubicBezTo>
                <a:cubicBezTo>
                  <a:pt x="0" y="0"/>
                  <a:pt x="0" y="0"/>
                  <a:pt x="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71"/>
                  <a:pt x="81" y="98"/>
                  <a:pt x="114" y="98"/>
                </a:cubicBezTo>
                <a:cubicBezTo>
                  <a:pt x="297" y="98"/>
                  <a:pt x="297" y="98"/>
                  <a:pt x="297" y="98"/>
                </a:cubicBezTo>
                <a:lnTo>
                  <a:pt x="297" y="151"/>
                </a:lnTo>
                <a:close/>
              </a:path>
            </a:pathLst>
          </a:custGeom>
          <a:solidFill>
            <a:srgbClr val="41A0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6"/>
          <p:cNvSpPr/>
          <p:nvPr/>
        </p:nvSpPr>
        <p:spPr bwMode="auto">
          <a:xfrm>
            <a:off x="5582526" y="2685996"/>
            <a:ext cx="715717" cy="1405371"/>
          </a:xfrm>
          <a:custGeom>
            <a:avLst/>
            <a:gdLst>
              <a:gd name="T0" fmla="*/ 37 w 151"/>
              <a:gd name="T1" fmla="*/ 297 h 297"/>
              <a:gd name="T2" fmla="*/ 0 w 151"/>
              <a:gd name="T3" fmla="*/ 297 h 297"/>
              <a:gd name="T4" fmla="*/ 0 w 151"/>
              <a:gd name="T5" fmla="*/ 244 h 297"/>
              <a:gd name="T6" fmla="*/ 37 w 151"/>
              <a:gd name="T7" fmla="*/ 244 h 297"/>
              <a:gd name="T8" fmla="*/ 98 w 151"/>
              <a:gd name="T9" fmla="*/ 183 h 297"/>
              <a:gd name="T10" fmla="*/ 98 w 151"/>
              <a:gd name="T11" fmla="*/ 0 h 297"/>
              <a:gd name="T12" fmla="*/ 151 w 151"/>
              <a:gd name="T13" fmla="*/ 0 h 297"/>
              <a:gd name="T14" fmla="*/ 151 w 151"/>
              <a:gd name="T15" fmla="*/ 183 h 297"/>
              <a:gd name="T16" fmla="*/ 37 w 151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" h="297">
                <a:moveTo>
                  <a:pt x="37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244"/>
                  <a:pt x="0" y="244"/>
                  <a:pt x="0" y="244"/>
                </a:cubicBezTo>
                <a:cubicBezTo>
                  <a:pt x="37" y="244"/>
                  <a:pt x="37" y="244"/>
                  <a:pt x="37" y="244"/>
                </a:cubicBezTo>
                <a:cubicBezTo>
                  <a:pt x="71" y="244"/>
                  <a:pt x="98" y="216"/>
                  <a:pt x="98" y="183"/>
                </a:cubicBezTo>
                <a:cubicBezTo>
                  <a:pt x="98" y="0"/>
                  <a:pt x="98" y="0"/>
                  <a:pt x="9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51" y="246"/>
                  <a:pt x="100" y="297"/>
                  <a:pt x="37" y="297"/>
                </a:cubicBezTo>
                <a:close/>
              </a:path>
            </a:pathLst>
          </a:custGeom>
          <a:solidFill>
            <a:srgbClr val="41A0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7"/>
          <p:cNvSpPr/>
          <p:nvPr/>
        </p:nvSpPr>
        <p:spPr bwMode="auto">
          <a:xfrm>
            <a:off x="6047641" y="1340769"/>
            <a:ext cx="719727" cy="1405371"/>
          </a:xfrm>
          <a:custGeom>
            <a:avLst/>
            <a:gdLst>
              <a:gd name="T0" fmla="*/ 53 w 152"/>
              <a:gd name="T1" fmla="*/ 297 h 297"/>
              <a:gd name="T2" fmla="*/ 0 w 152"/>
              <a:gd name="T3" fmla="*/ 297 h 297"/>
              <a:gd name="T4" fmla="*/ 0 w 152"/>
              <a:gd name="T5" fmla="*/ 114 h 297"/>
              <a:gd name="T6" fmla="*/ 114 w 152"/>
              <a:gd name="T7" fmla="*/ 0 h 297"/>
              <a:gd name="T8" fmla="*/ 152 w 152"/>
              <a:gd name="T9" fmla="*/ 0 h 297"/>
              <a:gd name="T10" fmla="*/ 152 w 152"/>
              <a:gd name="T11" fmla="*/ 53 h 297"/>
              <a:gd name="T12" fmla="*/ 114 w 152"/>
              <a:gd name="T13" fmla="*/ 53 h 297"/>
              <a:gd name="T14" fmla="*/ 53 w 152"/>
              <a:gd name="T15" fmla="*/ 114 h 297"/>
              <a:gd name="T16" fmla="*/ 53 w 152"/>
              <a:gd name="T1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297">
                <a:moveTo>
                  <a:pt x="53" y="297"/>
                </a:moveTo>
                <a:cubicBezTo>
                  <a:pt x="0" y="297"/>
                  <a:pt x="0" y="297"/>
                  <a:pt x="0" y="297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81" y="53"/>
                  <a:pt x="53" y="80"/>
                  <a:pt x="53" y="114"/>
                </a:cubicBezTo>
                <a:lnTo>
                  <a:pt x="53" y="297"/>
                </a:lnTo>
                <a:close/>
              </a:path>
            </a:pathLst>
          </a:custGeom>
          <a:solidFill>
            <a:srgbClr val="41A0D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363475" y="4867228"/>
            <a:ext cx="429028" cy="429028"/>
          </a:xfrm>
          <a:prstGeom prst="ellipse">
            <a:avLst/>
          </a:prstGeom>
          <a:solidFill>
            <a:srgbClr val="53D2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085599" y="3432020"/>
            <a:ext cx="429028" cy="429028"/>
          </a:xfrm>
          <a:prstGeom prst="ellipse">
            <a:avLst/>
          </a:prstGeom>
          <a:solidFill>
            <a:srgbClr val="53D2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401015" y="3876853"/>
            <a:ext cx="429028" cy="429028"/>
          </a:xfrm>
          <a:prstGeom prst="ellipse">
            <a:avLst/>
          </a:prstGeom>
          <a:solidFill>
            <a:srgbClr val="53D2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602031" y="2233284"/>
            <a:ext cx="429028" cy="429028"/>
          </a:xfrm>
          <a:prstGeom prst="ellipse">
            <a:avLst/>
          </a:prstGeom>
          <a:solidFill>
            <a:srgbClr val="53D2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225550" y="1623886"/>
            <a:ext cx="429028" cy="429028"/>
          </a:xfrm>
          <a:prstGeom prst="ellipse">
            <a:avLst/>
          </a:prstGeom>
          <a:solidFill>
            <a:srgbClr val="53D2FF"/>
          </a:solidFill>
          <a:ln w="76200"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22"/>
          <p:cNvSpPr txBox="1"/>
          <p:nvPr/>
        </p:nvSpPr>
        <p:spPr>
          <a:xfrm>
            <a:off x="432805" y="4706234"/>
            <a:ext cx="2711626" cy="13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解放垃圾回收员的劳动力</a:t>
            </a:r>
            <a:endParaRPr lang="en-US" altLang="zh-CN" sz="1400" b="1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目前垃圾回收员站岗各社区垃圾桶，改造后，垃圾回收员可以网上监管，同时管理多个公共垃圾桶</a:t>
            </a:r>
            <a:endParaRPr lang="en-US" altLang="zh-CN" sz="120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1237528" y="3133959"/>
            <a:ext cx="2783634" cy="13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缓解垃圾分类制度的不适应性</a:t>
            </a:r>
            <a:endParaRPr lang="en-US" altLang="zh-CN" sz="1400" b="1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垃圾分类制度推行一年多，不少民众还不能适应该制度，对复杂的扔垃圾环节尚存不满</a:t>
            </a:r>
            <a:endParaRPr lang="en-US" altLang="zh-CN" sz="120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9193103" y="3780264"/>
            <a:ext cx="2520280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改善市貌</a:t>
            </a:r>
            <a:endParaRPr lang="en-US" altLang="zh-CN" sz="1400" b="1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解放垃圾回收员的双手，降低社区、街道的人流量</a:t>
            </a:r>
            <a:endParaRPr lang="en-US" altLang="zh-CN" sz="120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256999" y="1963996"/>
            <a:ext cx="2736304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提高垃圾回收分类准确度</a:t>
            </a:r>
            <a:endParaRPr lang="en-US" altLang="zh-CN" sz="1400" b="1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人为分类准确度不可控，机械分类能够将分类标准化</a:t>
            </a:r>
            <a:endParaRPr lang="en-US" altLang="zh-CN" sz="120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65319" y="1392868"/>
            <a:ext cx="2520280" cy="13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400" b="1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开创全新的技术应用领域</a:t>
            </a:r>
            <a:endParaRPr lang="en-US" altLang="zh-CN" sz="1400" b="1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spcAft>
                <a:spcPct val="40000"/>
              </a:spcAft>
              <a:buClr>
                <a:srgbClr val="292929"/>
              </a:buClr>
            </a:pPr>
            <a:r>
              <a:rPr lang="zh-CN" altLang="en-US" sz="1200" noProof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将垃圾智能分拣技术不仅应用于垃圾处理环节，也应用于垃圾回收环节</a:t>
            </a:r>
            <a:endParaRPr lang="en-US" altLang="zh-CN" sz="1200" noProof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13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  <p:pic>
        <p:nvPicPr>
          <p:cNvPr id="25" name="图片 24" descr="课工场LOGO（白）"/>
          <p:cNvPicPr>
            <a:picLocks noChangeAspect="1"/>
          </p:cNvPicPr>
          <p:nvPr/>
        </p:nvPicPr>
        <p:blipFill>
          <a:blip r:embed="rId2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2265" y="243205"/>
            <a:ext cx="243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工作流程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797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2685636" y="1813521"/>
            <a:ext cx="2014518" cy="2012493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53D2FF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41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07695" y="3033779"/>
            <a:ext cx="2528776" cy="2524727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53D2FF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rgbClr val="41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65963" y="2559002"/>
            <a:ext cx="1658181" cy="1682476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12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53D2FF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rgbClr val="41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493364" y="2866746"/>
            <a:ext cx="2014518" cy="2012493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15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53D2FF"/>
            </a:solidFill>
            <a:ln>
              <a:noFill/>
            </a:ln>
            <a:effectLst>
              <a:outerShdw blurRad="254000" algn="tl" rotWithShape="0">
                <a:srgbClr val="53D2FF">
                  <a:alpha val="8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rgbClr val="41A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26209" y="3014601"/>
            <a:ext cx="1519638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垃圾放入，关闭桶盖后，摄像头拍照获取垃圾图像</a:t>
            </a:r>
          </a:p>
        </p:txBody>
      </p:sp>
      <p:sp>
        <p:nvSpPr>
          <p:cNvPr id="18" name="矩形 17"/>
          <p:cNvSpPr/>
          <p:nvPr/>
        </p:nvSpPr>
        <p:spPr>
          <a:xfrm>
            <a:off x="467747" y="2612106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图像获取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27301" y="4762059"/>
            <a:ext cx="173475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调用内部程序，解析图像，获取垃圾类别</a:t>
            </a:r>
          </a:p>
        </p:txBody>
      </p:sp>
      <p:sp>
        <p:nvSpPr>
          <p:cNvPr id="20" name="矩形 19"/>
          <p:cNvSpPr/>
          <p:nvPr/>
        </p:nvSpPr>
        <p:spPr>
          <a:xfrm>
            <a:off x="1794536" y="4355494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智能识别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58503" y="1827841"/>
            <a:ext cx="215195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各马达根据识别结果以对应方式运作，构造出垃圾滑入桶袋的通道</a:t>
            </a:r>
          </a:p>
        </p:txBody>
      </p:sp>
      <p:sp>
        <p:nvSpPr>
          <p:cNvPr id="22" name="矩形 21"/>
          <p:cNvSpPr/>
          <p:nvPr/>
        </p:nvSpPr>
        <p:spPr>
          <a:xfrm>
            <a:off x="8394305" y="1471346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机械传动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41175" y="4204188"/>
            <a:ext cx="2020608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endParaRPr lang="en-US" altLang="zh-CN" sz="600" dirty="0">
              <a:solidFill>
                <a:srgbClr val="00B0F0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  <a:p>
            <a:pPr lvl="0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最终垃圾滑入到对应的桶袋中</a:t>
            </a:r>
          </a:p>
        </p:txBody>
      </p:sp>
      <p:sp>
        <p:nvSpPr>
          <p:cNvPr id="24" name="矩形 23"/>
          <p:cNvSpPr/>
          <p:nvPr/>
        </p:nvSpPr>
        <p:spPr>
          <a:xfrm>
            <a:off x="9822076" y="3814530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华文黑体" panose="02010600040101010101" pitchFamily="2" charset="-122"/>
              </a:rPr>
              <a:t>投放垃圾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华文黑体" panose="02010600040101010101" pitchFamily="2" charset="-122"/>
            </a:endParaRPr>
          </a:p>
        </p:txBody>
      </p:sp>
      <p:cxnSp>
        <p:nvCxnSpPr>
          <p:cNvPr id="25" name="肘形连接符 24"/>
          <p:cNvCxnSpPr/>
          <p:nvPr/>
        </p:nvCxnSpPr>
        <p:spPr>
          <a:xfrm rot="10800000">
            <a:off x="584200" y="3035300"/>
            <a:ext cx="2260600" cy="533400"/>
          </a:xfrm>
          <a:prstGeom prst="bentConnector3">
            <a:avLst>
              <a:gd name="adj1" fmla="val 387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肘形连接符 25"/>
          <p:cNvCxnSpPr/>
          <p:nvPr/>
        </p:nvCxnSpPr>
        <p:spPr>
          <a:xfrm rot="10800000">
            <a:off x="1866900" y="4800600"/>
            <a:ext cx="2066200" cy="419796"/>
          </a:xfrm>
          <a:prstGeom prst="bentConnector3">
            <a:avLst>
              <a:gd name="adj1" fmla="val 2910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肘形连接符 26"/>
          <p:cNvCxnSpPr/>
          <p:nvPr/>
        </p:nvCxnSpPr>
        <p:spPr>
          <a:xfrm rot="10800000" flipV="1">
            <a:off x="9289057" y="4241478"/>
            <a:ext cx="2424326" cy="491982"/>
          </a:xfrm>
          <a:prstGeom prst="bentConnector3">
            <a:avLst>
              <a:gd name="adj1" fmla="val 77764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肘形连接符 27"/>
          <p:cNvCxnSpPr/>
          <p:nvPr/>
        </p:nvCxnSpPr>
        <p:spPr>
          <a:xfrm rot="10800000" flipV="1">
            <a:off x="7554803" y="1852346"/>
            <a:ext cx="2866753" cy="692036"/>
          </a:xfrm>
          <a:prstGeom prst="bentConnector3">
            <a:avLst>
              <a:gd name="adj1" fmla="val 77024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14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  <p:pic>
        <p:nvPicPr>
          <p:cNvPr id="30" name="图片 29" descr="课工场LOGO（白）"/>
          <p:cNvPicPr>
            <a:picLocks noChangeAspect="1"/>
          </p:cNvPicPr>
          <p:nvPr/>
        </p:nvPicPr>
        <p:blipFill>
          <a:blip r:embed="rId2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0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4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1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2265" y="243205"/>
            <a:ext cx="243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结构设计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797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320045" y="1606535"/>
            <a:ext cx="5634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j-lt"/>
              </a:rPr>
              <a:t>整体结构如图所示，包含位于正面的一个总舱门，三个分舱门，位于上方的垃圾投递口和位于反面的电路检修舱门</a:t>
            </a:r>
          </a:p>
        </p:txBody>
      </p:sp>
      <p:sp>
        <p:nvSpPr>
          <p:cNvPr id="6" name="圆角矩形 5"/>
          <p:cNvSpPr/>
          <p:nvPr>
            <p:custDataLst>
              <p:tags r:id="rId2"/>
            </p:custDataLst>
          </p:nvPr>
        </p:nvSpPr>
        <p:spPr>
          <a:xfrm>
            <a:off x="9000257" y="2651683"/>
            <a:ext cx="1817481" cy="31403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22"/>
          <p:cNvSpPr txBox="1"/>
          <p:nvPr>
            <p:custDataLst>
              <p:tags r:id="rId3"/>
            </p:custDataLst>
          </p:nvPr>
        </p:nvSpPr>
        <p:spPr>
          <a:xfrm>
            <a:off x="9038212" y="2659806"/>
            <a:ext cx="640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+mj-lt"/>
              </a:rPr>
              <a:t>总舱门</a:t>
            </a:r>
          </a:p>
        </p:txBody>
      </p:sp>
      <p:sp>
        <p:nvSpPr>
          <p:cNvPr id="8" name="圆角矩形 7"/>
          <p:cNvSpPr/>
          <p:nvPr>
            <p:custDataLst>
              <p:tags r:id="rId4"/>
            </p:custDataLst>
          </p:nvPr>
        </p:nvSpPr>
        <p:spPr>
          <a:xfrm>
            <a:off x="9000257" y="3623990"/>
            <a:ext cx="1817481" cy="31403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4"/>
          <p:cNvSpPr txBox="1"/>
          <p:nvPr>
            <p:custDataLst>
              <p:tags r:id="rId5"/>
            </p:custDataLst>
          </p:nvPr>
        </p:nvSpPr>
        <p:spPr>
          <a:xfrm>
            <a:off x="9038212" y="3632113"/>
            <a:ext cx="6400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+mj-lt"/>
              </a:rPr>
              <a:t>分舱门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225407" y="2286290"/>
            <a:ext cx="5658157" cy="3393424"/>
          </a:xfrm>
          <a:prstGeom prst="rect">
            <a:avLst/>
          </a:prstGeom>
        </p:spPr>
      </p:pic>
      <p:sp>
        <p:nvSpPr>
          <p:cNvPr id="11" name="圆角矩形 10"/>
          <p:cNvSpPr/>
          <p:nvPr>
            <p:custDataLst>
              <p:tags r:id="rId7"/>
            </p:custDataLst>
          </p:nvPr>
        </p:nvSpPr>
        <p:spPr>
          <a:xfrm>
            <a:off x="9000257" y="4602173"/>
            <a:ext cx="1817481" cy="314039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26"/>
          <p:cNvSpPr txBox="1"/>
          <p:nvPr>
            <p:custDataLst>
              <p:tags r:id="rId8"/>
            </p:custDataLst>
          </p:nvPr>
        </p:nvSpPr>
        <p:spPr>
          <a:xfrm>
            <a:off x="9038212" y="4610296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+mj-lt"/>
              </a:rPr>
              <a:t>检修舱门</a:t>
            </a: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8950305" y="3010262"/>
            <a:ext cx="1955339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总舱门可用于查看垃圾桶内部整体情况，排除故障，检修摄像头等</a:t>
            </a: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8950304" y="3982377"/>
            <a:ext cx="195533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+mj-lt"/>
              </a:rPr>
              <a:t>分舱门分别对应宝特瓶，纸团和其他垃圾。</a:t>
            </a: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8950304" y="4979761"/>
            <a:ext cx="195533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+mj-lt"/>
              </a:rPr>
              <a:t>反面舱门用于对电路和传动设备进行检修。</a:t>
            </a:r>
          </a:p>
        </p:txBody>
      </p:sp>
      <p:sp>
        <p:nvSpPr>
          <p:cNvPr id="16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15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  <p:pic>
        <p:nvPicPr>
          <p:cNvPr id="17" name="图片 16" descr="课工场LOGO（白）"/>
          <p:cNvPicPr>
            <a:picLocks noChangeAspect="1"/>
          </p:cNvPicPr>
          <p:nvPr/>
        </p:nvPicPr>
        <p:blipFill>
          <a:blip r:embed="rId14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2265" y="243205"/>
            <a:ext cx="243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机械流程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797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677109" y="3667719"/>
            <a:ext cx="1685869" cy="2121956"/>
          </a:xfrm>
          <a:prstGeom prst="flowChartPunchedCard">
            <a:avLst/>
          </a:prstGeom>
          <a:solidFill>
            <a:srgbClr val="41A0DA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wrap="none" tIns="0" bIns="684000" anchor="ctr"/>
          <a:lstStyle/>
          <a:p>
            <a:pPr lvl="0" algn="ctr"/>
            <a:endParaRPr lang="en-US" altLang="zh-CN" sz="4000" i="1" dirty="0">
              <a:solidFill>
                <a:prstClr val="white"/>
              </a:solidFill>
              <a:latin typeface="Pirulen" panose="02000807050000020004" pitchFamily="2" charset="0"/>
            </a:endParaRPr>
          </a:p>
          <a:p>
            <a:pPr lvl="0" algn="ctr"/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投入垃圾，</a:t>
            </a:r>
            <a:endParaRPr lang="en-US" altLang="zh-CN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/>
            <a:endParaRPr lang="en-US" altLang="zh-CN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/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放入承重台</a:t>
            </a:r>
            <a:endParaRPr lang="en-US" altLang="zh-CN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/>
            <a:endParaRPr lang="en-US" altLang="zh-CN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/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关闭垃圾桶</a:t>
            </a:r>
            <a:endParaRPr lang="zh-CN" altLang="en-US" dirty="0">
              <a:solidFill>
                <a:prstClr val="white"/>
              </a:solidFill>
              <a:latin typeface="Pirulen" panose="02000807050000020004" pitchFamily="2" charset="0"/>
            </a:endParaRPr>
          </a:p>
        </p:txBody>
      </p:sp>
      <p:cxnSp>
        <p:nvCxnSpPr>
          <p:cNvPr id="6" name="直接连接符 5"/>
          <p:cNvCxnSpPr>
            <a:endCxn id="23" idx="2"/>
          </p:cNvCxnSpPr>
          <p:nvPr/>
        </p:nvCxnSpPr>
        <p:spPr>
          <a:xfrm>
            <a:off x="2081737" y="4809840"/>
            <a:ext cx="100514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23" idx="6"/>
            <a:endCxn id="16" idx="2"/>
          </p:cNvCxnSpPr>
          <p:nvPr/>
        </p:nvCxnSpPr>
        <p:spPr>
          <a:xfrm>
            <a:off x="4449638" y="4809840"/>
            <a:ext cx="940456" cy="36716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16" idx="6"/>
            <a:endCxn id="21" idx="2"/>
          </p:cNvCxnSpPr>
          <p:nvPr/>
        </p:nvCxnSpPr>
        <p:spPr>
          <a:xfrm flipV="1">
            <a:off x="6755702" y="4809840"/>
            <a:ext cx="984603" cy="367169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21" idx="6"/>
            <a:endCxn id="22" idx="2"/>
          </p:cNvCxnSpPr>
          <p:nvPr/>
        </p:nvCxnSpPr>
        <p:spPr>
          <a:xfrm>
            <a:off x="9103065" y="4809840"/>
            <a:ext cx="994409" cy="4061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23" idx="7"/>
            <a:endCxn id="17" idx="2"/>
          </p:cNvCxnSpPr>
          <p:nvPr/>
        </p:nvCxnSpPr>
        <p:spPr>
          <a:xfrm flipV="1">
            <a:off x="4250066" y="3254595"/>
            <a:ext cx="1140028" cy="107343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21" idx="1"/>
            <a:endCxn id="17" idx="6"/>
          </p:cNvCxnSpPr>
          <p:nvPr/>
        </p:nvCxnSpPr>
        <p:spPr>
          <a:xfrm flipH="1" flipV="1">
            <a:off x="6755702" y="3254595"/>
            <a:ext cx="1184175" cy="107343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19" idx="6"/>
            <a:endCxn id="17" idx="1"/>
          </p:cNvCxnSpPr>
          <p:nvPr/>
        </p:nvCxnSpPr>
        <p:spPr>
          <a:xfrm>
            <a:off x="4640959" y="2352547"/>
            <a:ext cx="949124" cy="41990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17" idx="7"/>
            <a:endCxn id="20" idx="2"/>
          </p:cNvCxnSpPr>
          <p:nvPr/>
        </p:nvCxnSpPr>
        <p:spPr>
          <a:xfrm flipV="1">
            <a:off x="6555713" y="2352547"/>
            <a:ext cx="970357" cy="41990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18" idx="6"/>
            <a:endCxn id="20" idx="1"/>
          </p:cNvCxnSpPr>
          <p:nvPr/>
        </p:nvCxnSpPr>
        <p:spPr>
          <a:xfrm>
            <a:off x="6643247" y="1466026"/>
            <a:ext cx="1043620" cy="4983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19" idx="7"/>
            <a:endCxn id="18" idx="2"/>
          </p:cNvCxnSpPr>
          <p:nvPr/>
        </p:nvCxnSpPr>
        <p:spPr>
          <a:xfrm flipV="1">
            <a:off x="4479884" y="1466026"/>
            <a:ext cx="1064425" cy="49832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5390094" y="4495629"/>
            <a:ext cx="1365608" cy="1362760"/>
          </a:xfrm>
          <a:prstGeom prst="ellipse">
            <a:avLst/>
          </a:prstGeom>
          <a:noFill/>
          <a:ln w="127000">
            <a:solidFill>
              <a:srgbClr val="53D2FF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其他垃圾</a:t>
            </a: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5390094" y="2572741"/>
            <a:ext cx="1365608" cy="1363708"/>
          </a:xfrm>
          <a:prstGeom prst="ellipse">
            <a:avLst/>
          </a:prstGeom>
          <a:noFill/>
          <a:ln w="127000">
            <a:solidFill>
              <a:srgbClr val="53D2FF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有分类垃圾</a:t>
            </a: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5544309" y="916557"/>
            <a:ext cx="1098938" cy="1098938"/>
          </a:xfrm>
          <a:prstGeom prst="ellipse">
            <a:avLst/>
          </a:prstGeom>
          <a:noFill/>
          <a:ln w="127000">
            <a:solidFill>
              <a:srgbClr val="53D2FF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对应挡板放下</a:t>
            </a:r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3541071" y="1803553"/>
            <a:ext cx="1099888" cy="1097988"/>
          </a:xfrm>
          <a:prstGeom prst="ellipse">
            <a:avLst/>
          </a:prstGeom>
          <a:noFill/>
          <a:ln w="127000">
            <a:solidFill>
              <a:srgbClr val="53D2FF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识别垃圾种类</a:t>
            </a:r>
          </a:p>
        </p:txBody>
      </p:sp>
      <p:sp>
        <p:nvSpPr>
          <p:cNvPr id="20" name="Oval 11"/>
          <p:cNvSpPr>
            <a:spLocks noChangeArrowheads="1"/>
          </p:cNvSpPr>
          <p:nvPr/>
        </p:nvSpPr>
        <p:spPr bwMode="auto">
          <a:xfrm>
            <a:off x="7526070" y="1803553"/>
            <a:ext cx="1097988" cy="1097988"/>
          </a:xfrm>
          <a:prstGeom prst="ellipse">
            <a:avLst/>
          </a:prstGeom>
          <a:noFill/>
          <a:ln w="127000">
            <a:solidFill>
              <a:srgbClr val="53D2FF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告知系统操作完毕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740305" y="4128460"/>
            <a:ext cx="1362760" cy="1362760"/>
          </a:xfrm>
          <a:prstGeom prst="ellipse">
            <a:avLst/>
          </a:prstGeom>
          <a:noFill/>
          <a:ln w="127000">
            <a:solidFill>
              <a:srgbClr val="53D2FF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抬起称重台</a:t>
            </a: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10097474" y="4208451"/>
            <a:ext cx="1238882" cy="1284010"/>
          </a:xfrm>
          <a:prstGeom prst="ellipse">
            <a:avLst/>
          </a:prstGeom>
          <a:noFill/>
          <a:ln w="127000">
            <a:solidFill>
              <a:srgbClr val="53D2FF"/>
            </a:solidFill>
            <a:round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垃圾滑入对应桶袋</a:t>
            </a: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3086878" y="4128460"/>
            <a:ext cx="1362760" cy="1362760"/>
          </a:xfrm>
          <a:prstGeom prst="ellipse">
            <a:avLst/>
          </a:prstGeom>
          <a:noFill/>
          <a:ln w="127000">
            <a:solidFill>
              <a:srgbClr val="53D2FF"/>
            </a:solidFill>
            <a:round/>
          </a:ln>
        </p:spPr>
        <p:txBody>
          <a:bodyPr vert="horz" wrap="square" lIns="36000" tIns="45720" rIns="36000" bIns="45720" numCol="1" anchor="ctr" anchorCtr="0" compatLnSpc="1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摄像机拍照</a:t>
            </a:r>
          </a:p>
        </p:txBody>
      </p:sp>
      <p:sp>
        <p:nvSpPr>
          <p:cNvPr id="24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16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  <p:pic>
        <p:nvPicPr>
          <p:cNvPr id="25" name="图片 24" descr="课工场LOGO（白）"/>
          <p:cNvPicPr>
            <a:picLocks noChangeAspect="1"/>
          </p:cNvPicPr>
          <p:nvPr/>
        </p:nvPicPr>
        <p:blipFill>
          <a:blip r:embed="rId2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2265" y="243205"/>
            <a:ext cx="243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采样介绍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797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553" y="4622813"/>
            <a:ext cx="1020657" cy="1099169"/>
          </a:xfrm>
          <a:prstGeom prst="rect">
            <a:avLst/>
          </a:prstGeom>
          <a:solidFill>
            <a:srgbClr val="41A0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>
                <a:solidFill>
                  <a:prstClr val="white"/>
                </a:solidFill>
                <a:latin typeface="Pirulen" panose="02000807050000020004" pitchFamily="2" charset="0"/>
              </a:rPr>
              <a:t>04</a:t>
            </a:r>
            <a:endParaRPr lang="zh-CN" altLang="en-US" sz="2400">
              <a:solidFill>
                <a:prstClr val="white"/>
              </a:solidFill>
              <a:latin typeface="Pirulen" panose="02000807050000020004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53" y="3523645"/>
            <a:ext cx="1020657" cy="1099169"/>
          </a:xfrm>
          <a:prstGeom prst="rect">
            <a:avLst/>
          </a:prstGeom>
          <a:solidFill>
            <a:srgbClr val="41A0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>
                <a:solidFill>
                  <a:prstClr val="white"/>
                </a:solidFill>
                <a:latin typeface="Pirulen" panose="02000807050000020004" pitchFamily="2" charset="0"/>
              </a:rPr>
              <a:t>03</a:t>
            </a:r>
            <a:endParaRPr lang="zh-CN" altLang="en-US" sz="2400">
              <a:solidFill>
                <a:prstClr val="white"/>
              </a:solidFill>
              <a:latin typeface="Pirulen" panose="02000807050000020004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3" y="2435267"/>
            <a:ext cx="1020657" cy="1099169"/>
          </a:xfrm>
          <a:prstGeom prst="rect">
            <a:avLst/>
          </a:prstGeom>
          <a:solidFill>
            <a:srgbClr val="53D2FF">
              <a:alpha val="8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>
                <a:solidFill>
                  <a:prstClr val="white"/>
                </a:solidFill>
                <a:latin typeface="Pirulen" panose="02000807050000020004" pitchFamily="2" charset="0"/>
              </a:rPr>
              <a:t>02</a:t>
            </a:r>
            <a:endParaRPr lang="zh-CN" altLang="en-US" sz="2400">
              <a:solidFill>
                <a:prstClr val="white"/>
              </a:solidFill>
              <a:latin typeface="Pirulen" panose="02000807050000020004" pitchFamily="2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53" y="1340770"/>
            <a:ext cx="1020657" cy="1099169"/>
          </a:xfrm>
          <a:prstGeom prst="rect">
            <a:avLst/>
          </a:prstGeom>
          <a:solidFill>
            <a:srgbClr val="41A0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Pirulen" panose="02000807050000020004" pitchFamily="2" charset="0"/>
              </a:rPr>
              <a:t>01</a:t>
            </a:r>
            <a:endParaRPr lang="zh-CN" altLang="en-US" sz="2400">
              <a:latin typeface="Pirulen" panose="02000807050000020004" pitchFamily="2" charset="0"/>
            </a:endParaRPr>
          </a:p>
        </p:txBody>
      </p:sp>
      <p:sp>
        <p:nvSpPr>
          <p:cNvPr id="9" name="矩形 28"/>
          <p:cNvSpPr/>
          <p:nvPr/>
        </p:nvSpPr>
        <p:spPr>
          <a:xfrm>
            <a:off x="1022210" y="1340769"/>
            <a:ext cx="1991709" cy="1396262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6712" h="1280593">
                <a:moveTo>
                  <a:pt x="0" y="0"/>
                </a:moveTo>
                <a:lnTo>
                  <a:pt x="1826712" y="555625"/>
                </a:lnTo>
                <a:lnTo>
                  <a:pt x="1826712" y="1280593"/>
                </a:ln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41A0D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8"/>
          <p:cNvSpPr/>
          <p:nvPr/>
        </p:nvSpPr>
        <p:spPr>
          <a:xfrm>
            <a:off x="1022212" y="2437343"/>
            <a:ext cx="1995170" cy="1098549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33980"/>
              <a:gd name="connsiteY0-72" fmla="*/ 0 h 1007543"/>
              <a:gd name="connsiteX1-73" fmla="*/ 1829887 w 1833980"/>
              <a:gd name="connsiteY1-74" fmla="*/ 273050 h 1007543"/>
              <a:gd name="connsiteX2-75" fmla="*/ 1833856 w 1833980"/>
              <a:gd name="connsiteY2-76" fmla="*/ 1001193 h 1007543"/>
              <a:gd name="connsiteX3-77" fmla="*/ 0 w 1833980"/>
              <a:gd name="connsiteY3-78" fmla="*/ 1007543 h 1007543"/>
              <a:gd name="connsiteX4-79" fmla="*/ 0 w 1833980"/>
              <a:gd name="connsiteY4-80" fmla="*/ 0 h 1007543"/>
              <a:gd name="connsiteX0-81" fmla="*/ 0 w 1829887"/>
              <a:gd name="connsiteY0-82" fmla="*/ 0 h 1007543"/>
              <a:gd name="connsiteX1-83" fmla="*/ 1829887 w 1829887"/>
              <a:gd name="connsiteY1-84" fmla="*/ 273050 h 1007543"/>
              <a:gd name="connsiteX2-85" fmla="*/ 1829093 w 1829887"/>
              <a:gd name="connsiteY2-86" fmla="*/ 1003575 h 1007543"/>
              <a:gd name="connsiteX3-87" fmla="*/ 0 w 1829887"/>
              <a:gd name="connsiteY3-88" fmla="*/ 1007543 h 1007543"/>
              <a:gd name="connsiteX4-89" fmla="*/ 0 w 1829887"/>
              <a:gd name="connsiteY4-90" fmla="*/ 0 h 10075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29887" h="1007543">
                <a:moveTo>
                  <a:pt x="0" y="0"/>
                </a:moveTo>
                <a:lnTo>
                  <a:pt x="1829887" y="273050"/>
                </a:lnTo>
                <a:cubicBezTo>
                  <a:pt x="1828829" y="608898"/>
                  <a:pt x="1830151" y="667727"/>
                  <a:pt x="1829093" y="1003575"/>
                </a:cubicBezTo>
                <a:lnTo>
                  <a:pt x="0" y="1007543"/>
                </a:lnTo>
                <a:lnTo>
                  <a:pt x="0" y="0"/>
                </a:lnTo>
                <a:close/>
              </a:path>
            </a:pathLst>
          </a:custGeom>
          <a:solidFill>
            <a:srgbClr val="53D2FF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28"/>
          <p:cNvSpPr/>
          <p:nvPr/>
        </p:nvSpPr>
        <p:spPr>
          <a:xfrm>
            <a:off x="1022211" y="3528378"/>
            <a:ext cx="1999707" cy="1094221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048"/>
              <a:gd name="connsiteY0-102" fmla="*/ 5556 h 1003574"/>
              <a:gd name="connsiteX1-103" fmla="*/ 1832268 w 1834048"/>
              <a:gd name="connsiteY1-104" fmla="*/ 0 h 1003574"/>
              <a:gd name="connsiteX2-105" fmla="*/ 1833856 w 1834048"/>
              <a:gd name="connsiteY2-106" fmla="*/ 720999 h 1003574"/>
              <a:gd name="connsiteX3-107" fmla="*/ 0 w 1834048"/>
              <a:gd name="connsiteY3-108" fmla="*/ 1003574 h 1003574"/>
              <a:gd name="connsiteX4-109" fmla="*/ 0 w 1834048"/>
              <a:gd name="connsiteY4-110" fmla="*/ 5556 h 10035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4048" h="1003574">
                <a:moveTo>
                  <a:pt x="0" y="5556"/>
                </a:moveTo>
                <a:lnTo>
                  <a:pt x="1832268" y="0"/>
                </a:lnTo>
                <a:cubicBezTo>
                  <a:pt x="1831210" y="335848"/>
                  <a:pt x="1834914" y="385151"/>
                  <a:pt x="1833856" y="720999"/>
                </a:cubicBezTo>
                <a:lnTo>
                  <a:pt x="0" y="1003574"/>
                </a:lnTo>
                <a:lnTo>
                  <a:pt x="0" y="5556"/>
                </a:lnTo>
                <a:close/>
              </a:path>
            </a:pathLst>
          </a:custGeom>
          <a:solidFill>
            <a:srgbClr val="41A0D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28"/>
          <p:cNvSpPr/>
          <p:nvPr/>
        </p:nvSpPr>
        <p:spPr>
          <a:xfrm>
            <a:off x="1016904" y="4308441"/>
            <a:ext cx="2003073" cy="1413571"/>
          </a:xfrm>
          <a:custGeom>
            <a:avLst/>
            <a:gdLst>
              <a:gd name="connsiteX0" fmla="*/ 0 w 1826712"/>
              <a:gd name="connsiteY0" fmla="*/ 0 h 1280593"/>
              <a:gd name="connsiteX1" fmla="*/ 1826712 w 1826712"/>
              <a:gd name="connsiteY1" fmla="*/ 0 h 1280593"/>
              <a:gd name="connsiteX2" fmla="*/ 1826712 w 1826712"/>
              <a:gd name="connsiteY2" fmla="*/ 1280593 h 1280593"/>
              <a:gd name="connsiteX3" fmla="*/ 0 w 1826712"/>
              <a:gd name="connsiteY3" fmla="*/ 1280593 h 1280593"/>
              <a:gd name="connsiteX4" fmla="*/ 0 w 1826712"/>
              <a:gd name="connsiteY4" fmla="*/ 0 h 1280593"/>
              <a:gd name="connsiteX0-1" fmla="*/ 0 w 1826712"/>
              <a:gd name="connsiteY0-2" fmla="*/ 0 h 1280593"/>
              <a:gd name="connsiteX1-3" fmla="*/ 1826712 w 1826712"/>
              <a:gd name="connsiteY1-4" fmla="*/ 0 h 1280593"/>
              <a:gd name="connsiteX2-5" fmla="*/ 1826712 w 1826712"/>
              <a:gd name="connsiteY2-6" fmla="*/ 1280593 h 1280593"/>
              <a:gd name="connsiteX3-7" fmla="*/ 0 w 1826712"/>
              <a:gd name="connsiteY3-8" fmla="*/ 1007543 h 1280593"/>
              <a:gd name="connsiteX4-9" fmla="*/ 0 w 1826712"/>
              <a:gd name="connsiteY4-10" fmla="*/ 0 h 1280593"/>
              <a:gd name="connsiteX0-11" fmla="*/ 0 w 1826712"/>
              <a:gd name="connsiteY0-12" fmla="*/ 0 h 1280593"/>
              <a:gd name="connsiteX1-13" fmla="*/ 1826712 w 1826712"/>
              <a:gd name="connsiteY1-14" fmla="*/ 555625 h 1280593"/>
              <a:gd name="connsiteX2-15" fmla="*/ 1826712 w 1826712"/>
              <a:gd name="connsiteY2-16" fmla="*/ 1280593 h 1280593"/>
              <a:gd name="connsiteX3-17" fmla="*/ 0 w 1826712"/>
              <a:gd name="connsiteY3-18" fmla="*/ 1007543 h 1280593"/>
              <a:gd name="connsiteX4-19" fmla="*/ 0 w 1826712"/>
              <a:gd name="connsiteY4-20" fmla="*/ 0 h 1280593"/>
              <a:gd name="connsiteX0-21" fmla="*/ 0 w 1829887"/>
              <a:gd name="connsiteY0-22" fmla="*/ 0 h 1280593"/>
              <a:gd name="connsiteX1-23" fmla="*/ 1829887 w 1829887"/>
              <a:gd name="connsiteY1-24" fmla="*/ 273050 h 1280593"/>
              <a:gd name="connsiteX2-25" fmla="*/ 1826712 w 1829887"/>
              <a:gd name="connsiteY2-26" fmla="*/ 1280593 h 1280593"/>
              <a:gd name="connsiteX3-27" fmla="*/ 0 w 1829887"/>
              <a:gd name="connsiteY3-28" fmla="*/ 1007543 h 1280593"/>
              <a:gd name="connsiteX4-29" fmla="*/ 0 w 1829887"/>
              <a:gd name="connsiteY4-30" fmla="*/ 0 h 1280593"/>
              <a:gd name="connsiteX0-31" fmla="*/ 0 w 1830192"/>
              <a:gd name="connsiteY0-32" fmla="*/ 0 h 1007543"/>
              <a:gd name="connsiteX1-33" fmla="*/ 1829887 w 1830192"/>
              <a:gd name="connsiteY1-34" fmla="*/ 273050 h 1007543"/>
              <a:gd name="connsiteX2-35" fmla="*/ 1829887 w 1830192"/>
              <a:gd name="connsiteY2-36" fmla="*/ 998018 h 1007543"/>
              <a:gd name="connsiteX3-37" fmla="*/ 0 w 1830192"/>
              <a:gd name="connsiteY3-38" fmla="*/ 1007543 h 1007543"/>
              <a:gd name="connsiteX4-39" fmla="*/ 0 w 1830192"/>
              <a:gd name="connsiteY4-40" fmla="*/ 0 h 1007543"/>
              <a:gd name="connsiteX0-41" fmla="*/ 0 w 1829887"/>
              <a:gd name="connsiteY0-42" fmla="*/ 0 h 1007543"/>
              <a:gd name="connsiteX1-43" fmla="*/ 1829887 w 1829887"/>
              <a:gd name="connsiteY1-44" fmla="*/ 273050 h 1007543"/>
              <a:gd name="connsiteX2-45" fmla="*/ 1823537 w 1829887"/>
              <a:gd name="connsiteY2-46" fmla="*/ 1001193 h 1007543"/>
              <a:gd name="connsiteX3-47" fmla="*/ 0 w 1829887"/>
              <a:gd name="connsiteY3-48" fmla="*/ 1007543 h 1007543"/>
              <a:gd name="connsiteX4-49" fmla="*/ 0 w 1829887"/>
              <a:gd name="connsiteY4-50" fmla="*/ 0 h 1007543"/>
              <a:gd name="connsiteX0-51" fmla="*/ 0 w 1830192"/>
              <a:gd name="connsiteY0-52" fmla="*/ 0 h 1007543"/>
              <a:gd name="connsiteX1-53" fmla="*/ 1829887 w 1830192"/>
              <a:gd name="connsiteY1-54" fmla="*/ 273050 h 1007543"/>
              <a:gd name="connsiteX2-55" fmla="*/ 1829887 w 1830192"/>
              <a:gd name="connsiteY2-56" fmla="*/ 1001193 h 1007543"/>
              <a:gd name="connsiteX3-57" fmla="*/ 0 w 1830192"/>
              <a:gd name="connsiteY3-58" fmla="*/ 1007543 h 1007543"/>
              <a:gd name="connsiteX4-59" fmla="*/ 0 w 1830192"/>
              <a:gd name="connsiteY4-60" fmla="*/ 0 h 1007543"/>
              <a:gd name="connsiteX0-61" fmla="*/ 0 w 1829887"/>
              <a:gd name="connsiteY0-62" fmla="*/ 0 h 1007543"/>
              <a:gd name="connsiteX1-63" fmla="*/ 1829887 w 1829887"/>
              <a:gd name="connsiteY1-64" fmla="*/ 273050 h 1007543"/>
              <a:gd name="connsiteX2-65" fmla="*/ 1826712 w 1829887"/>
              <a:gd name="connsiteY2-66" fmla="*/ 1001193 h 1007543"/>
              <a:gd name="connsiteX3-67" fmla="*/ 0 w 1829887"/>
              <a:gd name="connsiteY3-68" fmla="*/ 1007543 h 1007543"/>
              <a:gd name="connsiteX4-69" fmla="*/ 0 w 1829887"/>
              <a:gd name="connsiteY4-70" fmla="*/ 0 h 1007543"/>
              <a:gd name="connsiteX0-71" fmla="*/ 0 w 1829887"/>
              <a:gd name="connsiteY0-72" fmla="*/ 0 h 1001193"/>
              <a:gd name="connsiteX1-73" fmla="*/ 1829887 w 1829887"/>
              <a:gd name="connsiteY1-74" fmla="*/ 273050 h 1001193"/>
              <a:gd name="connsiteX2-75" fmla="*/ 1826712 w 1829887"/>
              <a:gd name="connsiteY2-76" fmla="*/ 1001193 h 1001193"/>
              <a:gd name="connsiteX3-77" fmla="*/ 0 w 1829887"/>
              <a:gd name="connsiteY3-78" fmla="*/ 998018 h 1001193"/>
              <a:gd name="connsiteX4-79" fmla="*/ 0 w 1829887"/>
              <a:gd name="connsiteY4-80" fmla="*/ 0 h 1001193"/>
              <a:gd name="connsiteX0-81" fmla="*/ 0 w 1832268"/>
              <a:gd name="connsiteY0-82" fmla="*/ 5556 h 1006749"/>
              <a:gd name="connsiteX1-83" fmla="*/ 1832268 w 1832268"/>
              <a:gd name="connsiteY1-84" fmla="*/ 0 h 1006749"/>
              <a:gd name="connsiteX2-85" fmla="*/ 1826712 w 1832268"/>
              <a:gd name="connsiteY2-86" fmla="*/ 1006749 h 1006749"/>
              <a:gd name="connsiteX3-87" fmla="*/ 0 w 1832268"/>
              <a:gd name="connsiteY3-88" fmla="*/ 1003574 h 1006749"/>
              <a:gd name="connsiteX4-89" fmla="*/ 0 w 1832268"/>
              <a:gd name="connsiteY4-90" fmla="*/ 5556 h 1006749"/>
              <a:gd name="connsiteX0-91" fmla="*/ 0 w 1832268"/>
              <a:gd name="connsiteY0-92" fmla="*/ 5556 h 1003574"/>
              <a:gd name="connsiteX1-93" fmla="*/ 1832268 w 1832268"/>
              <a:gd name="connsiteY1-94" fmla="*/ 0 h 1003574"/>
              <a:gd name="connsiteX2-95" fmla="*/ 1829093 w 1832268"/>
              <a:gd name="connsiteY2-96" fmla="*/ 720999 h 1003574"/>
              <a:gd name="connsiteX3-97" fmla="*/ 0 w 1832268"/>
              <a:gd name="connsiteY3-98" fmla="*/ 1003574 h 1003574"/>
              <a:gd name="connsiteX4-99" fmla="*/ 0 w 1832268"/>
              <a:gd name="connsiteY4-100" fmla="*/ 5556 h 1003574"/>
              <a:gd name="connsiteX0-101" fmla="*/ 0 w 1834649"/>
              <a:gd name="connsiteY0-102" fmla="*/ 793 h 1003574"/>
              <a:gd name="connsiteX1-103" fmla="*/ 1834649 w 1834649"/>
              <a:gd name="connsiteY1-104" fmla="*/ 0 h 1003574"/>
              <a:gd name="connsiteX2-105" fmla="*/ 1831474 w 1834649"/>
              <a:gd name="connsiteY2-106" fmla="*/ 720999 h 1003574"/>
              <a:gd name="connsiteX3-107" fmla="*/ 2381 w 1834649"/>
              <a:gd name="connsiteY3-108" fmla="*/ 1003574 h 1003574"/>
              <a:gd name="connsiteX4-109" fmla="*/ 0 w 1834649"/>
              <a:gd name="connsiteY4-110" fmla="*/ 793 h 1003574"/>
              <a:gd name="connsiteX0-111" fmla="*/ 0 w 1834649"/>
              <a:gd name="connsiteY0-112" fmla="*/ 284162 h 1286943"/>
              <a:gd name="connsiteX1-113" fmla="*/ 1834649 w 1834649"/>
              <a:gd name="connsiteY1-114" fmla="*/ 0 h 1286943"/>
              <a:gd name="connsiteX2-115" fmla="*/ 1831474 w 1834649"/>
              <a:gd name="connsiteY2-116" fmla="*/ 1004368 h 1286943"/>
              <a:gd name="connsiteX3-117" fmla="*/ 2381 w 1834649"/>
              <a:gd name="connsiteY3-118" fmla="*/ 1286943 h 1286943"/>
              <a:gd name="connsiteX4-119" fmla="*/ 0 w 1834649"/>
              <a:gd name="connsiteY4-120" fmla="*/ 284162 h 1286943"/>
              <a:gd name="connsiteX0-121" fmla="*/ 0 w 1834649"/>
              <a:gd name="connsiteY0-122" fmla="*/ 284162 h 1286943"/>
              <a:gd name="connsiteX1-123" fmla="*/ 1834649 w 1834649"/>
              <a:gd name="connsiteY1-124" fmla="*/ 0 h 1286943"/>
              <a:gd name="connsiteX2-125" fmla="*/ 1829093 w 1834649"/>
              <a:gd name="connsiteY2-126" fmla="*/ 721000 h 1286943"/>
              <a:gd name="connsiteX3-127" fmla="*/ 2381 w 1834649"/>
              <a:gd name="connsiteY3-128" fmla="*/ 1286943 h 1286943"/>
              <a:gd name="connsiteX4-129" fmla="*/ 0 w 1834649"/>
              <a:gd name="connsiteY4-130" fmla="*/ 284162 h 1286943"/>
              <a:gd name="connsiteX0-131" fmla="*/ 229 w 1834878"/>
              <a:gd name="connsiteY0-132" fmla="*/ 284162 h 1289324"/>
              <a:gd name="connsiteX1-133" fmla="*/ 1834878 w 1834878"/>
              <a:gd name="connsiteY1-134" fmla="*/ 0 h 1289324"/>
              <a:gd name="connsiteX2-135" fmla="*/ 1829322 w 1834878"/>
              <a:gd name="connsiteY2-136" fmla="*/ 721000 h 1289324"/>
              <a:gd name="connsiteX3-137" fmla="*/ 229 w 1834878"/>
              <a:gd name="connsiteY3-138" fmla="*/ 1289324 h 1289324"/>
              <a:gd name="connsiteX4-139" fmla="*/ 229 w 1834878"/>
              <a:gd name="connsiteY4-140" fmla="*/ 284162 h 1289324"/>
              <a:gd name="connsiteX0-141" fmla="*/ 2486 w 1837135"/>
              <a:gd name="connsiteY0-142" fmla="*/ 284162 h 1296468"/>
              <a:gd name="connsiteX1-143" fmla="*/ 1837135 w 1837135"/>
              <a:gd name="connsiteY1-144" fmla="*/ 0 h 1296468"/>
              <a:gd name="connsiteX2-145" fmla="*/ 1831579 w 1837135"/>
              <a:gd name="connsiteY2-146" fmla="*/ 721000 h 1296468"/>
              <a:gd name="connsiteX3-147" fmla="*/ 105 w 1837135"/>
              <a:gd name="connsiteY3-148" fmla="*/ 1296468 h 1296468"/>
              <a:gd name="connsiteX4-149" fmla="*/ 2486 w 1837135"/>
              <a:gd name="connsiteY4-150" fmla="*/ 284162 h 1296468"/>
              <a:gd name="connsiteX0-151" fmla="*/ 2486 w 1837135"/>
              <a:gd name="connsiteY0-152" fmla="*/ 284162 h 1296468"/>
              <a:gd name="connsiteX1-153" fmla="*/ 1837135 w 1837135"/>
              <a:gd name="connsiteY1-154" fmla="*/ 0 h 1296468"/>
              <a:gd name="connsiteX2-155" fmla="*/ 1836342 w 1837135"/>
              <a:gd name="connsiteY2-156" fmla="*/ 728144 h 1296468"/>
              <a:gd name="connsiteX3-157" fmla="*/ 105 w 1837135"/>
              <a:gd name="connsiteY3-158" fmla="*/ 1296468 h 1296468"/>
              <a:gd name="connsiteX4-159" fmla="*/ 2486 w 1837135"/>
              <a:gd name="connsiteY4-160" fmla="*/ 284162 h 12964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37135" h="1296468">
                <a:moveTo>
                  <a:pt x="2486" y="284162"/>
                </a:moveTo>
                <a:lnTo>
                  <a:pt x="1837135" y="0"/>
                </a:lnTo>
                <a:cubicBezTo>
                  <a:pt x="1836077" y="335848"/>
                  <a:pt x="1837400" y="392296"/>
                  <a:pt x="1836342" y="728144"/>
                </a:cubicBezTo>
                <a:lnTo>
                  <a:pt x="105" y="1296468"/>
                </a:lnTo>
                <a:cubicBezTo>
                  <a:pt x="-689" y="962208"/>
                  <a:pt x="3280" y="618422"/>
                  <a:pt x="2486" y="284162"/>
                </a:cubicBezTo>
                <a:close/>
              </a:path>
            </a:pathLst>
          </a:custGeom>
          <a:solidFill>
            <a:srgbClr val="41A0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144"/>
          <p:cNvSpPr>
            <a:spLocks noEditPoints="1"/>
          </p:cNvSpPr>
          <p:nvPr/>
        </p:nvSpPr>
        <p:spPr bwMode="black">
          <a:xfrm>
            <a:off x="1790559" y="2767629"/>
            <a:ext cx="373969" cy="660050"/>
          </a:xfrm>
          <a:custGeom>
            <a:avLst/>
            <a:gdLst>
              <a:gd name="T0" fmla="*/ 35 w 46"/>
              <a:gd name="T1" fmla="*/ 7 h 84"/>
              <a:gd name="T2" fmla="*/ 29 w 46"/>
              <a:gd name="T3" fmla="*/ 14 h 84"/>
              <a:gd name="T4" fmla="*/ 22 w 46"/>
              <a:gd name="T5" fmla="*/ 7 h 84"/>
              <a:gd name="T6" fmla="*/ 29 w 46"/>
              <a:gd name="T7" fmla="*/ 0 h 84"/>
              <a:gd name="T8" fmla="*/ 35 w 46"/>
              <a:gd name="T9" fmla="*/ 7 h 84"/>
              <a:gd name="T10" fmla="*/ 20 w 46"/>
              <a:gd name="T11" fmla="*/ 12 h 84"/>
              <a:gd name="T12" fmla="*/ 2 w 46"/>
              <a:gd name="T13" fmla="*/ 22 h 84"/>
              <a:gd name="T14" fmla="*/ 0 w 46"/>
              <a:gd name="T15" fmla="*/ 41 h 84"/>
              <a:gd name="T16" fmla="*/ 6 w 46"/>
              <a:gd name="T17" fmla="*/ 41 h 84"/>
              <a:gd name="T18" fmla="*/ 7 w 46"/>
              <a:gd name="T19" fmla="*/ 26 h 84"/>
              <a:gd name="T20" fmla="*/ 15 w 46"/>
              <a:gd name="T21" fmla="*/ 22 h 84"/>
              <a:gd name="T22" fmla="*/ 10 w 46"/>
              <a:gd name="T23" fmla="*/ 37 h 84"/>
              <a:gd name="T24" fmla="*/ 12 w 46"/>
              <a:gd name="T25" fmla="*/ 45 h 84"/>
              <a:gd name="T26" fmla="*/ 0 w 46"/>
              <a:gd name="T27" fmla="*/ 82 h 84"/>
              <a:gd name="T28" fmla="*/ 8 w 46"/>
              <a:gd name="T29" fmla="*/ 84 h 84"/>
              <a:gd name="T30" fmla="*/ 18 w 46"/>
              <a:gd name="T31" fmla="*/ 57 h 84"/>
              <a:gd name="T32" fmla="*/ 21 w 46"/>
              <a:gd name="T33" fmla="*/ 62 h 84"/>
              <a:gd name="T34" fmla="*/ 27 w 46"/>
              <a:gd name="T35" fmla="*/ 84 h 84"/>
              <a:gd name="T36" fmla="*/ 36 w 46"/>
              <a:gd name="T37" fmla="*/ 81 h 84"/>
              <a:gd name="T38" fmla="*/ 29 w 46"/>
              <a:gd name="T39" fmla="*/ 56 h 84"/>
              <a:gd name="T40" fmla="*/ 22 w 46"/>
              <a:gd name="T41" fmla="*/ 45 h 84"/>
              <a:gd name="T42" fmla="*/ 27 w 46"/>
              <a:gd name="T43" fmla="*/ 29 h 84"/>
              <a:gd name="T44" fmla="*/ 29 w 46"/>
              <a:gd name="T45" fmla="*/ 35 h 84"/>
              <a:gd name="T46" fmla="*/ 44 w 46"/>
              <a:gd name="T47" fmla="*/ 41 h 84"/>
              <a:gd name="T48" fmla="*/ 46 w 46"/>
              <a:gd name="T49" fmla="*/ 35 h 84"/>
              <a:gd name="T50" fmla="*/ 35 w 46"/>
              <a:gd name="T51" fmla="*/ 30 h 84"/>
              <a:gd name="T52" fmla="*/ 31 w 46"/>
              <a:gd name="T53" fmla="*/ 17 h 84"/>
              <a:gd name="T54" fmla="*/ 20 w 46"/>
              <a:gd name="T55" fmla="*/ 1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" h="84">
                <a:moveTo>
                  <a:pt x="35" y="7"/>
                </a:moveTo>
                <a:cubicBezTo>
                  <a:pt x="35" y="11"/>
                  <a:pt x="33" y="14"/>
                  <a:pt x="29" y="14"/>
                </a:cubicBezTo>
                <a:cubicBezTo>
                  <a:pt x="25" y="14"/>
                  <a:pt x="22" y="11"/>
                  <a:pt x="22" y="7"/>
                </a:cubicBezTo>
                <a:cubicBezTo>
                  <a:pt x="22" y="3"/>
                  <a:pt x="25" y="0"/>
                  <a:pt x="29" y="0"/>
                </a:cubicBezTo>
                <a:cubicBezTo>
                  <a:pt x="33" y="0"/>
                  <a:pt x="35" y="3"/>
                  <a:pt x="35" y="7"/>
                </a:cubicBezTo>
                <a:moveTo>
                  <a:pt x="20" y="12"/>
                </a:moveTo>
                <a:cubicBezTo>
                  <a:pt x="2" y="22"/>
                  <a:pt x="2" y="22"/>
                  <a:pt x="2" y="22"/>
                </a:cubicBezTo>
                <a:cubicBezTo>
                  <a:pt x="0" y="41"/>
                  <a:pt x="0" y="41"/>
                  <a:pt x="0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7" y="26"/>
                  <a:pt x="7" y="26"/>
                  <a:pt x="7" y="26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1" y="34"/>
                  <a:pt x="10" y="37"/>
                </a:cubicBezTo>
                <a:cubicBezTo>
                  <a:pt x="9" y="39"/>
                  <a:pt x="11" y="43"/>
                  <a:pt x="12" y="45"/>
                </a:cubicBezTo>
                <a:cubicBezTo>
                  <a:pt x="0" y="82"/>
                  <a:pt x="0" y="82"/>
                  <a:pt x="0" y="82"/>
                </a:cubicBezTo>
                <a:cubicBezTo>
                  <a:pt x="8" y="84"/>
                  <a:pt x="8" y="84"/>
                  <a:pt x="8" y="84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62"/>
                  <a:pt x="21" y="62"/>
                  <a:pt x="21" y="62"/>
                </a:cubicBezTo>
                <a:cubicBezTo>
                  <a:pt x="27" y="84"/>
                  <a:pt x="27" y="84"/>
                  <a:pt x="27" y="84"/>
                </a:cubicBezTo>
                <a:cubicBezTo>
                  <a:pt x="36" y="81"/>
                  <a:pt x="36" y="81"/>
                  <a:pt x="36" y="81"/>
                </a:cubicBezTo>
                <a:cubicBezTo>
                  <a:pt x="29" y="56"/>
                  <a:pt x="29" y="56"/>
                  <a:pt x="29" y="56"/>
                </a:cubicBezTo>
                <a:cubicBezTo>
                  <a:pt x="22" y="45"/>
                  <a:pt x="22" y="45"/>
                  <a:pt x="22" y="45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35"/>
                  <a:pt x="29" y="35"/>
                  <a:pt x="29" y="35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35"/>
                  <a:pt x="46" y="35"/>
                  <a:pt x="46" y="35"/>
                </a:cubicBezTo>
                <a:cubicBezTo>
                  <a:pt x="35" y="30"/>
                  <a:pt x="35" y="30"/>
                  <a:pt x="35" y="30"/>
                </a:cubicBezTo>
                <a:cubicBezTo>
                  <a:pt x="31" y="17"/>
                  <a:pt x="31" y="17"/>
                  <a:pt x="31" y="17"/>
                </a:cubicBezTo>
                <a:lnTo>
                  <a:pt x="20" y="12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txBody>
          <a:bodyPr vert="horz" wrap="square" lIns="68589" tIns="34295" rIns="68589" bIns="34295" numCol="1" anchor="t" anchorCtr="0" compatLnSpc="1"/>
          <a:lstStyle/>
          <a:p>
            <a:endParaRPr lang="en-US"/>
          </a:p>
        </p:txBody>
      </p:sp>
      <p:pic>
        <p:nvPicPr>
          <p:cNvPr id="14" name="Picture 34" descr="Efficiency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407" y="3635556"/>
            <a:ext cx="810268" cy="7520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73"/>
          <p:cNvGrpSpPr>
            <a:grpSpLocks noChangeAspect="1"/>
          </p:cNvGrpSpPr>
          <p:nvPr/>
        </p:nvGrpSpPr>
        <p:grpSpPr>
          <a:xfrm>
            <a:off x="1701784" y="4559813"/>
            <a:ext cx="551518" cy="709863"/>
            <a:chOff x="-2773363" y="1651000"/>
            <a:chExt cx="2692401" cy="3448051"/>
          </a:xfrm>
          <a:solidFill>
            <a:schemeClr val="bg1"/>
          </a:solidFill>
        </p:grpSpPr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-1908175" y="1798638"/>
              <a:ext cx="641350" cy="641350"/>
            </a:xfrm>
            <a:custGeom>
              <a:avLst/>
              <a:gdLst>
                <a:gd name="T0" fmla="*/ 171 w 171"/>
                <a:gd name="T1" fmla="*/ 79 h 171"/>
                <a:gd name="T2" fmla="*/ 168 w 171"/>
                <a:gd name="T3" fmla="*/ 77 h 171"/>
                <a:gd name="T4" fmla="*/ 152 w 171"/>
                <a:gd name="T5" fmla="*/ 65 h 171"/>
                <a:gd name="T6" fmla="*/ 165 w 171"/>
                <a:gd name="T7" fmla="*/ 54 h 171"/>
                <a:gd name="T8" fmla="*/ 161 w 171"/>
                <a:gd name="T9" fmla="*/ 52 h 171"/>
                <a:gd name="T10" fmla="*/ 142 w 171"/>
                <a:gd name="T11" fmla="*/ 45 h 171"/>
                <a:gd name="T12" fmla="*/ 152 w 171"/>
                <a:gd name="T13" fmla="*/ 32 h 171"/>
                <a:gd name="T14" fmla="*/ 147 w 171"/>
                <a:gd name="T15" fmla="*/ 30 h 171"/>
                <a:gd name="T16" fmla="*/ 127 w 171"/>
                <a:gd name="T17" fmla="*/ 30 h 171"/>
                <a:gd name="T18" fmla="*/ 132 w 171"/>
                <a:gd name="T19" fmla="*/ 15 h 171"/>
                <a:gd name="T20" fmla="*/ 127 w 171"/>
                <a:gd name="T21" fmla="*/ 14 h 171"/>
                <a:gd name="T22" fmla="*/ 108 w 171"/>
                <a:gd name="T23" fmla="*/ 20 h 171"/>
                <a:gd name="T24" fmla="*/ 108 w 171"/>
                <a:gd name="T25" fmla="*/ 5 h 171"/>
                <a:gd name="T26" fmla="*/ 103 w 171"/>
                <a:gd name="T27" fmla="*/ 4 h 171"/>
                <a:gd name="T28" fmla="*/ 86 w 171"/>
                <a:gd name="T29" fmla="*/ 16 h 171"/>
                <a:gd name="T30" fmla="*/ 79 w 171"/>
                <a:gd name="T31" fmla="*/ 0 h 171"/>
                <a:gd name="T32" fmla="*/ 77 w 171"/>
                <a:gd name="T33" fmla="*/ 3 h 171"/>
                <a:gd name="T34" fmla="*/ 65 w 171"/>
                <a:gd name="T35" fmla="*/ 19 h 171"/>
                <a:gd name="T36" fmla="*/ 53 w 171"/>
                <a:gd name="T37" fmla="*/ 6 h 171"/>
                <a:gd name="T38" fmla="*/ 52 w 171"/>
                <a:gd name="T39" fmla="*/ 10 h 171"/>
                <a:gd name="T40" fmla="*/ 45 w 171"/>
                <a:gd name="T41" fmla="*/ 29 h 171"/>
                <a:gd name="T42" fmla="*/ 30 w 171"/>
                <a:gd name="T43" fmla="*/ 20 h 171"/>
                <a:gd name="T44" fmla="*/ 30 w 171"/>
                <a:gd name="T45" fmla="*/ 24 h 171"/>
                <a:gd name="T46" fmla="*/ 30 w 171"/>
                <a:gd name="T47" fmla="*/ 44 h 171"/>
                <a:gd name="T48" fmla="*/ 13 w 171"/>
                <a:gd name="T49" fmla="*/ 40 h 171"/>
                <a:gd name="T50" fmla="*/ 14 w 171"/>
                <a:gd name="T51" fmla="*/ 44 h 171"/>
                <a:gd name="T52" fmla="*/ 20 w 171"/>
                <a:gd name="T53" fmla="*/ 63 h 171"/>
                <a:gd name="T54" fmla="*/ 2 w 171"/>
                <a:gd name="T55" fmla="*/ 65 h 171"/>
                <a:gd name="T56" fmla="*/ 4 w 171"/>
                <a:gd name="T57" fmla="*/ 68 h 171"/>
                <a:gd name="T58" fmla="*/ 16 w 171"/>
                <a:gd name="T59" fmla="*/ 84 h 171"/>
                <a:gd name="T60" fmla="*/ 0 w 171"/>
                <a:gd name="T61" fmla="*/ 91 h 171"/>
                <a:gd name="T62" fmla="*/ 3 w 171"/>
                <a:gd name="T63" fmla="*/ 94 h 171"/>
                <a:gd name="T64" fmla="*/ 19 w 171"/>
                <a:gd name="T65" fmla="*/ 106 h 171"/>
                <a:gd name="T66" fmla="*/ 6 w 171"/>
                <a:gd name="T67" fmla="*/ 116 h 171"/>
                <a:gd name="T68" fmla="*/ 10 w 171"/>
                <a:gd name="T69" fmla="*/ 119 h 171"/>
                <a:gd name="T70" fmla="*/ 29 w 171"/>
                <a:gd name="T71" fmla="*/ 125 h 171"/>
                <a:gd name="T72" fmla="*/ 19 w 171"/>
                <a:gd name="T73" fmla="*/ 139 h 171"/>
                <a:gd name="T74" fmla="*/ 24 w 171"/>
                <a:gd name="T75" fmla="*/ 141 h 171"/>
                <a:gd name="T76" fmla="*/ 44 w 171"/>
                <a:gd name="T77" fmla="*/ 141 h 171"/>
                <a:gd name="T78" fmla="*/ 39 w 171"/>
                <a:gd name="T79" fmla="*/ 156 h 171"/>
                <a:gd name="T80" fmla="*/ 44 w 171"/>
                <a:gd name="T81" fmla="*/ 157 h 171"/>
                <a:gd name="T82" fmla="*/ 63 w 171"/>
                <a:gd name="T83" fmla="*/ 151 h 171"/>
                <a:gd name="T84" fmla="*/ 63 w 171"/>
                <a:gd name="T85" fmla="*/ 166 h 171"/>
                <a:gd name="T86" fmla="*/ 68 w 171"/>
                <a:gd name="T87" fmla="*/ 166 h 171"/>
                <a:gd name="T88" fmla="*/ 85 w 171"/>
                <a:gd name="T89" fmla="*/ 155 h 171"/>
                <a:gd name="T90" fmla="*/ 91 w 171"/>
                <a:gd name="T91" fmla="*/ 171 h 171"/>
                <a:gd name="T92" fmla="*/ 94 w 171"/>
                <a:gd name="T93" fmla="*/ 168 h 171"/>
                <a:gd name="T94" fmla="*/ 96 w 171"/>
                <a:gd name="T95" fmla="*/ 154 h 171"/>
                <a:gd name="T96" fmla="*/ 114 w 171"/>
                <a:gd name="T97" fmla="*/ 163 h 171"/>
                <a:gd name="T98" fmla="*/ 119 w 171"/>
                <a:gd name="T99" fmla="*/ 162 h 171"/>
                <a:gd name="T100" fmla="*/ 117 w 171"/>
                <a:gd name="T101" fmla="*/ 147 h 171"/>
                <a:gd name="T102" fmla="*/ 137 w 171"/>
                <a:gd name="T103" fmla="*/ 150 h 171"/>
                <a:gd name="T104" fmla="*/ 142 w 171"/>
                <a:gd name="T105" fmla="*/ 149 h 171"/>
                <a:gd name="T106" fmla="*/ 135 w 171"/>
                <a:gd name="T107" fmla="*/ 134 h 171"/>
                <a:gd name="T108" fmla="*/ 154 w 171"/>
                <a:gd name="T109" fmla="*/ 131 h 171"/>
                <a:gd name="T110" fmla="*/ 159 w 171"/>
                <a:gd name="T111" fmla="*/ 129 h 171"/>
                <a:gd name="T112" fmla="*/ 147 w 171"/>
                <a:gd name="T113" fmla="*/ 117 h 171"/>
                <a:gd name="T114" fmla="*/ 165 w 171"/>
                <a:gd name="T115" fmla="*/ 108 h 171"/>
                <a:gd name="T116" fmla="*/ 169 w 171"/>
                <a:gd name="T117" fmla="*/ 105 h 171"/>
                <a:gd name="T118" fmla="*/ 154 w 171"/>
                <a:gd name="T119" fmla="*/ 96 h 171"/>
                <a:gd name="T120" fmla="*/ 168 w 171"/>
                <a:gd name="T121" fmla="*/ 82 h 171"/>
                <a:gd name="T122" fmla="*/ 70 w 171"/>
                <a:gd name="T123" fmla="*/ 85 h 171"/>
                <a:gd name="T124" fmla="*/ 101 w 171"/>
                <a:gd name="T125" fmla="*/ 8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-1333500" y="1651000"/>
              <a:ext cx="454025" cy="454025"/>
            </a:xfrm>
            <a:custGeom>
              <a:avLst/>
              <a:gdLst>
                <a:gd name="T0" fmla="*/ 121 w 121"/>
                <a:gd name="T1" fmla="*/ 56 h 121"/>
                <a:gd name="T2" fmla="*/ 119 w 121"/>
                <a:gd name="T3" fmla="*/ 54 h 121"/>
                <a:gd name="T4" fmla="*/ 108 w 121"/>
                <a:gd name="T5" fmla="*/ 46 h 121"/>
                <a:gd name="T6" fmla="*/ 117 w 121"/>
                <a:gd name="T7" fmla="*/ 38 h 121"/>
                <a:gd name="T8" fmla="*/ 115 w 121"/>
                <a:gd name="T9" fmla="*/ 37 h 121"/>
                <a:gd name="T10" fmla="*/ 101 w 121"/>
                <a:gd name="T11" fmla="*/ 32 h 121"/>
                <a:gd name="T12" fmla="*/ 108 w 121"/>
                <a:gd name="T13" fmla="*/ 23 h 121"/>
                <a:gd name="T14" fmla="*/ 105 w 121"/>
                <a:gd name="T15" fmla="*/ 21 h 121"/>
                <a:gd name="T16" fmla="*/ 90 w 121"/>
                <a:gd name="T17" fmla="*/ 21 h 121"/>
                <a:gd name="T18" fmla="*/ 94 w 121"/>
                <a:gd name="T19" fmla="*/ 11 h 121"/>
                <a:gd name="T20" fmla="*/ 90 w 121"/>
                <a:gd name="T21" fmla="*/ 10 h 121"/>
                <a:gd name="T22" fmla="*/ 77 w 121"/>
                <a:gd name="T23" fmla="*/ 14 h 121"/>
                <a:gd name="T24" fmla="*/ 77 w 121"/>
                <a:gd name="T25" fmla="*/ 3 h 121"/>
                <a:gd name="T26" fmla="*/ 73 w 121"/>
                <a:gd name="T27" fmla="*/ 3 h 121"/>
                <a:gd name="T28" fmla="*/ 61 w 121"/>
                <a:gd name="T29" fmla="*/ 11 h 121"/>
                <a:gd name="T30" fmla="*/ 56 w 121"/>
                <a:gd name="T31" fmla="*/ 0 h 121"/>
                <a:gd name="T32" fmla="*/ 55 w 121"/>
                <a:gd name="T33" fmla="*/ 2 h 121"/>
                <a:gd name="T34" fmla="*/ 46 w 121"/>
                <a:gd name="T35" fmla="*/ 13 h 121"/>
                <a:gd name="T36" fmla="*/ 38 w 121"/>
                <a:gd name="T37" fmla="*/ 4 h 121"/>
                <a:gd name="T38" fmla="*/ 37 w 121"/>
                <a:gd name="T39" fmla="*/ 7 h 121"/>
                <a:gd name="T40" fmla="*/ 32 w 121"/>
                <a:gd name="T41" fmla="*/ 20 h 121"/>
                <a:gd name="T42" fmla="*/ 22 w 121"/>
                <a:gd name="T43" fmla="*/ 14 h 121"/>
                <a:gd name="T44" fmla="*/ 21 w 121"/>
                <a:gd name="T45" fmla="*/ 17 h 121"/>
                <a:gd name="T46" fmla="*/ 21 w 121"/>
                <a:gd name="T47" fmla="*/ 31 h 121"/>
                <a:gd name="T48" fmla="*/ 9 w 121"/>
                <a:gd name="T49" fmla="*/ 28 h 121"/>
                <a:gd name="T50" fmla="*/ 10 w 121"/>
                <a:gd name="T51" fmla="*/ 31 h 121"/>
                <a:gd name="T52" fmla="*/ 14 w 121"/>
                <a:gd name="T53" fmla="*/ 45 h 121"/>
                <a:gd name="T54" fmla="*/ 2 w 121"/>
                <a:gd name="T55" fmla="*/ 46 h 121"/>
                <a:gd name="T56" fmla="*/ 3 w 121"/>
                <a:gd name="T57" fmla="*/ 48 h 121"/>
                <a:gd name="T58" fmla="*/ 11 w 121"/>
                <a:gd name="T59" fmla="*/ 60 h 121"/>
                <a:gd name="T60" fmla="*/ 0 w 121"/>
                <a:gd name="T61" fmla="*/ 65 h 121"/>
                <a:gd name="T62" fmla="*/ 2 w 121"/>
                <a:gd name="T63" fmla="*/ 67 h 121"/>
                <a:gd name="T64" fmla="*/ 14 w 121"/>
                <a:gd name="T65" fmla="*/ 75 h 121"/>
                <a:gd name="T66" fmla="*/ 4 w 121"/>
                <a:gd name="T67" fmla="*/ 83 h 121"/>
                <a:gd name="T68" fmla="*/ 7 w 121"/>
                <a:gd name="T69" fmla="*/ 84 h 121"/>
                <a:gd name="T70" fmla="*/ 20 w 121"/>
                <a:gd name="T71" fmla="*/ 89 h 121"/>
                <a:gd name="T72" fmla="*/ 14 w 121"/>
                <a:gd name="T73" fmla="*/ 98 h 121"/>
                <a:gd name="T74" fmla="*/ 17 w 121"/>
                <a:gd name="T75" fmla="*/ 100 h 121"/>
                <a:gd name="T76" fmla="*/ 31 w 121"/>
                <a:gd name="T77" fmla="*/ 100 h 121"/>
                <a:gd name="T78" fmla="*/ 28 w 121"/>
                <a:gd name="T79" fmla="*/ 110 h 121"/>
                <a:gd name="T80" fmla="*/ 31 w 121"/>
                <a:gd name="T81" fmla="*/ 112 h 121"/>
                <a:gd name="T82" fmla="*/ 45 w 121"/>
                <a:gd name="T83" fmla="*/ 107 h 121"/>
                <a:gd name="T84" fmla="*/ 45 w 121"/>
                <a:gd name="T85" fmla="*/ 118 h 121"/>
                <a:gd name="T86" fmla="*/ 49 w 121"/>
                <a:gd name="T87" fmla="*/ 118 h 121"/>
                <a:gd name="T88" fmla="*/ 60 w 121"/>
                <a:gd name="T89" fmla="*/ 110 h 121"/>
                <a:gd name="T90" fmla="*/ 65 w 121"/>
                <a:gd name="T91" fmla="*/ 121 h 121"/>
                <a:gd name="T92" fmla="*/ 67 w 121"/>
                <a:gd name="T93" fmla="*/ 119 h 121"/>
                <a:gd name="T94" fmla="*/ 68 w 121"/>
                <a:gd name="T95" fmla="*/ 109 h 121"/>
                <a:gd name="T96" fmla="*/ 81 w 121"/>
                <a:gd name="T97" fmla="*/ 116 h 121"/>
                <a:gd name="T98" fmla="*/ 85 w 121"/>
                <a:gd name="T99" fmla="*/ 115 h 121"/>
                <a:gd name="T100" fmla="*/ 83 w 121"/>
                <a:gd name="T101" fmla="*/ 104 h 121"/>
                <a:gd name="T102" fmla="*/ 97 w 121"/>
                <a:gd name="T103" fmla="*/ 107 h 121"/>
                <a:gd name="T104" fmla="*/ 101 w 121"/>
                <a:gd name="T105" fmla="*/ 106 h 121"/>
                <a:gd name="T106" fmla="*/ 96 w 121"/>
                <a:gd name="T107" fmla="*/ 95 h 121"/>
                <a:gd name="T108" fmla="*/ 110 w 121"/>
                <a:gd name="T109" fmla="*/ 93 h 121"/>
                <a:gd name="T110" fmla="*/ 113 w 121"/>
                <a:gd name="T111" fmla="*/ 92 h 121"/>
                <a:gd name="T112" fmla="*/ 105 w 121"/>
                <a:gd name="T113" fmla="*/ 83 h 121"/>
                <a:gd name="T114" fmla="*/ 117 w 121"/>
                <a:gd name="T115" fmla="*/ 77 h 121"/>
                <a:gd name="T116" fmla="*/ 120 w 121"/>
                <a:gd name="T117" fmla="*/ 75 h 121"/>
                <a:gd name="T118" fmla="*/ 109 w 121"/>
                <a:gd name="T119" fmla="*/ 68 h 121"/>
                <a:gd name="T120" fmla="*/ 120 w 121"/>
                <a:gd name="T121" fmla="*/ 58 h 121"/>
                <a:gd name="T122" fmla="*/ 50 w 121"/>
                <a:gd name="T123" fmla="*/ 61 h 121"/>
                <a:gd name="T124" fmla="*/ 72 w 121"/>
                <a:gd name="T12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" h="121">
                  <a:moveTo>
                    <a:pt x="120" y="58"/>
                  </a:moveTo>
                  <a:cubicBezTo>
                    <a:pt x="121" y="58"/>
                    <a:pt x="121" y="57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0" y="54"/>
                    <a:pt x="119" y="54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0"/>
                    <a:pt x="109" y="48"/>
                    <a:pt x="108" y="4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7" y="40"/>
                    <a:pt x="117" y="39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7"/>
                    <a:pt x="116" y="36"/>
                    <a:pt x="115" y="37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4" y="36"/>
                    <a:pt x="102" y="34"/>
                    <a:pt x="101" y="3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2"/>
                    <a:pt x="108" y="22"/>
                    <a:pt x="107" y="21"/>
                  </a:cubicBezTo>
                  <a:cubicBezTo>
                    <a:pt x="107" y="21"/>
                    <a:pt x="105" y="20"/>
                    <a:pt x="105" y="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4" y="24"/>
                    <a:pt x="92" y="22"/>
                    <a:pt x="90" y="2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0"/>
                    <a:pt x="94" y="9"/>
                    <a:pt x="93" y="9"/>
                  </a:cubicBezTo>
                  <a:cubicBezTo>
                    <a:pt x="92" y="8"/>
                    <a:pt x="91" y="9"/>
                    <a:pt x="90" y="1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5"/>
                    <a:pt x="79" y="15"/>
                    <a:pt x="77" y="1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3"/>
                  </a:cubicBezTo>
                  <a:cubicBezTo>
                    <a:pt x="77" y="2"/>
                    <a:pt x="76" y="2"/>
                    <a:pt x="75" y="1"/>
                  </a:cubicBezTo>
                  <a:cubicBezTo>
                    <a:pt x="74" y="1"/>
                    <a:pt x="73" y="2"/>
                    <a:pt x="73" y="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6" y="11"/>
                    <a:pt x="64" y="11"/>
                    <a:pt x="61" y="1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8" y="1"/>
                    <a:pt x="58" y="0"/>
                    <a:pt x="56" y="0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48" y="13"/>
                    <a:pt x="46" y="1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8"/>
                    <a:pt x="34" y="19"/>
                    <a:pt x="32" y="2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2" y="13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7"/>
                    <a:pt x="23" y="29"/>
                    <a:pt x="21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2"/>
                    <a:pt x="1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8"/>
                    <a:pt x="3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1" y="57"/>
                    <a:pt x="11" y="6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1" y="67"/>
                    <a:pt x="2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3"/>
                    <a:pt x="14" y="7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4" y="82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84"/>
                    <a:pt x="6" y="85"/>
                    <a:pt x="7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5"/>
                    <a:pt x="19" y="87"/>
                    <a:pt x="20" y="8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8"/>
                    <a:pt x="14" y="98"/>
                  </a:cubicBezTo>
                  <a:cubicBezTo>
                    <a:pt x="14" y="99"/>
                    <a:pt x="14" y="99"/>
                    <a:pt x="14" y="100"/>
                  </a:cubicBezTo>
                  <a:cubicBezTo>
                    <a:pt x="15" y="100"/>
                    <a:pt x="16" y="101"/>
                    <a:pt x="17" y="100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7"/>
                    <a:pt x="29" y="99"/>
                    <a:pt x="31" y="10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2"/>
                    <a:pt x="29" y="112"/>
                  </a:cubicBezTo>
                  <a:cubicBezTo>
                    <a:pt x="30" y="113"/>
                    <a:pt x="31" y="112"/>
                    <a:pt x="31" y="112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0" y="106"/>
                    <a:pt x="43" y="106"/>
                    <a:pt x="45" y="10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7"/>
                    <a:pt x="45" y="117"/>
                    <a:pt x="45" y="118"/>
                  </a:cubicBezTo>
                  <a:cubicBezTo>
                    <a:pt x="45" y="119"/>
                    <a:pt x="45" y="119"/>
                    <a:pt x="46" y="120"/>
                  </a:cubicBezTo>
                  <a:cubicBezTo>
                    <a:pt x="47" y="120"/>
                    <a:pt x="48" y="119"/>
                    <a:pt x="49" y="11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5" y="110"/>
                    <a:pt x="58" y="110"/>
                    <a:pt x="60" y="110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3" y="120"/>
                    <a:pt x="64" y="121"/>
                    <a:pt x="65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1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1" y="109"/>
                    <a:pt x="73" y="108"/>
                    <a:pt x="75" y="108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2" y="117"/>
                    <a:pt x="83" y="117"/>
                    <a:pt x="84" y="117"/>
                  </a:cubicBezTo>
                  <a:cubicBezTo>
                    <a:pt x="84" y="117"/>
                    <a:pt x="85" y="116"/>
                    <a:pt x="85" y="115"/>
                  </a:cubicBezTo>
                  <a:cubicBezTo>
                    <a:pt x="85" y="115"/>
                    <a:pt x="85" y="115"/>
                    <a:pt x="85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3"/>
                    <a:pt x="87" y="102"/>
                    <a:pt x="89" y="101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0" y="107"/>
                    <a:pt x="101" y="106"/>
                    <a:pt x="101" y="106"/>
                  </a:cubicBezTo>
                  <a:cubicBezTo>
                    <a:pt x="101" y="105"/>
                    <a:pt x="100" y="105"/>
                    <a:pt x="100" y="10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7" y="94"/>
                    <a:pt x="99" y="92"/>
                    <a:pt x="100" y="90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4"/>
                    <a:pt x="112" y="94"/>
                    <a:pt x="112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2" y="90"/>
                    <a:pt x="112" y="9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1"/>
                    <a:pt x="107" y="79"/>
                    <a:pt x="107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8" y="77"/>
                    <a:pt x="120" y="76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4"/>
                    <a:pt x="119" y="73"/>
                    <a:pt x="118" y="73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0" y="66"/>
                    <a:pt x="110" y="64"/>
                    <a:pt x="110" y="61"/>
                  </a:cubicBezTo>
                  <a:lnTo>
                    <a:pt x="120" y="58"/>
                  </a:lnTo>
                  <a:close/>
                  <a:moveTo>
                    <a:pt x="61" y="72"/>
                  </a:moveTo>
                  <a:cubicBezTo>
                    <a:pt x="55" y="72"/>
                    <a:pt x="50" y="67"/>
                    <a:pt x="50" y="61"/>
                  </a:cubicBezTo>
                  <a:cubicBezTo>
                    <a:pt x="50" y="54"/>
                    <a:pt x="55" y="49"/>
                    <a:pt x="61" y="49"/>
                  </a:cubicBezTo>
                  <a:cubicBezTo>
                    <a:pt x="67" y="49"/>
                    <a:pt x="72" y="54"/>
                    <a:pt x="72" y="61"/>
                  </a:cubicBezTo>
                  <a:cubicBezTo>
                    <a:pt x="72" y="67"/>
                    <a:pt x="67" y="72"/>
                    <a:pt x="6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-1055688" y="2462213"/>
              <a:ext cx="171450" cy="1714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-1776413" y="2792413"/>
              <a:ext cx="115888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-2773363" y="2439988"/>
              <a:ext cx="2692401" cy="2659063"/>
            </a:xfrm>
            <a:custGeom>
              <a:avLst/>
              <a:gdLst>
                <a:gd name="T0" fmla="*/ 605 w 718"/>
                <a:gd name="T1" fmla="*/ 20 h 709"/>
                <a:gd name="T2" fmla="*/ 602 w 718"/>
                <a:gd name="T3" fmla="*/ 58 h 709"/>
                <a:gd name="T4" fmla="*/ 587 w 718"/>
                <a:gd name="T5" fmla="*/ 93 h 709"/>
                <a:gd name="T6" fmla="*/ 563 w 718"/>
                <a:gd name="T7" fmla="*/ 121 h 709"/>
                <a:gd name="T8" fmla="*/ 530 w 718"/>
                <a:gd name="T9" fmla="*/ 141 h 709"/>
                <a:gd name="T10" fmla="*/ 493 w 718"/>
                <a:gd name="T11" fmla="*/ 149 h 709"/>
                <a:gd name="T12" fmla="*/ 456 w 718"/>
                <a:gd name="T13" fmla="*/ 147 h 709"/>
                <a:gd name="T14" fmla="*/ 420 w 718"/>
                <a:gd name="T15" fmla="*/ 134 h 709"/>
                <a:gd name="T16" fmla="*/ 391 w 718"/>
                <a:gd name="T17" fmla="*/ 110 h 709"/>
                <a:gd name="T18" fmla="*/ 371 w 718"/>
                <a:gd name="T19" fmla="*/ 78 h 709"/>
                <a:gd name="T20" fmla="*/ 361 w 718"/>
                <a:gd name="T21" fmla="*/ 42 h 709"/>
                <a:gd name="T22" fmla="*/ 363 w 718"/>
                <a:gd name="T23" fmla="*/ 4 h 709"/>
                <a:gd name="T24" fmla="*/ 68 w 718"/>
                <a:gd name="T25" fmla="*/ 221 h 709"/>
                <a:gd name="T26" fmla="*/ 162 w 718"/>
                <a:gd name="T27" fmla="*/ 514 h 709"/>
                <a:gd name="T28" fmla="*/ 334 w 718"/>
                <a:gd name="T29" fmla="*/ 176 h 709"/>
                <a:gd name="T30" fmla="*/ 311 w 718"/>
                <a:gd name="T31" fmla="*/ 189 h 709"/>
                <a:gd name="T32" fmla="*/ 288 w 718"/>
                <a:gd name="T33" fmla="*/ 197 h 709"/>
                <a:gd name="T34" fmla="*/ 258 w 718"/>
                <a:gd name="T35" fmla="*/ 192 h 709"/>
                <a:gd name="T36" fmla="*/ 234 w 718"/>
                <a:gd name="T37" fmla="*/ 181 h 709"/>
                <a:gd name="T38" fmla="*/ 214 w 718"/>
                <a:gd name="T39" fmla="*/ 164 h 709"/>
                <a:gd name="T40" fmla="*/ 201 w 718"/>
                <a:gd name="T41" fmla="*/ 141 h 709"/>
                <a:gd name="T42" fmla="*/ 195 w 718"/>
                <a:gd name="T43" fmla="*/ 116 h 709"/>
                <a:gd name="T44" fmla="*/ 197 w 718"/>
                <a:gd name="T45" fmla="*/ 89 h 709"/>
                <a:gd name="T46" fmla="*/ 207 w 718"/>
                <a:gd name="T47" fmla="*/ 64 h 709"/>
                <a:gd name="T48" fmla="*/ 225 w 718"/>
                <a:gd name="T49" fmla="*/ 43 h 709"/>
                <a:gd name="T50" fmla="*/ 249 w 718"/>
                <a:gd name="T51" fmla="*/ 29 h 709"/>
                <a:gd name="T52" fmla="*/ 275 w 718"/>
                <a:gd name="T53" fmla="*/ 23 h 709"/>
                <a:gd name="T54" fmla="*/ 305 w 718"/>
                <a:gd name="T55" fmla="*/ 28 h 709"/>
                <a:gd name="T56" fmla="*/ 329 w 718"/>
                <a:gd name="T57" fmla="*/ 38 h 709"/>
                <a:gd name="T58" fmla="*/ 349 w 718"/>
                <a:gd name="T59" fmla="*/ 55 h 709"/>
                <a:gd name="T60" fmla="*/ 362 w 718"/>
                <a:gd name="T61" fmla="*/ 78 h 709"/>
                <a:gd name="T62" fmla="*/ 368 w 718"/>
                <a:gd name="T63" fmla="*/ 104 h 709"/>
                <a:gd name="T64" fmla="*/ 366 w 718"/>
                <a:gd name="T65" fmla="*/ 131 h 709"/>
                <a:gd name="T66" fmla="*/ 356 w 718"/>
                <a:gd name="T67" fmla="*/ 156 h 709"/>
                <a:gd name="T68" fmla="*/ 338 w 718"/>
                <a:gd name="T69" fmla="*/ 176 h 709"/>
                <a:gd name="T70" fmla="*/ 451 w 718"/>
                <a:gd name="T71" fmla="*/ 208 h 709"/>
                <a:gd name="T72" fmla="*/ 444 w 718"/>
                <a:gd name="T73" fmla="*/ 224 h 709"/>
                <a:gd name="T74" fmla="*/ 433 w 718"/>
                <a:gd name="T75" fmla="*/ 237 h 709"/>
                <a:gd name="T76" fmla="*/ 418 w 718"/>
                <a:gd name="T77" fmla="*/ 247 h 709"/>
                <a:gd name="T78" fmla="*/ 401 w 718"/>
                <a:gd name="T79" fmla="*/ 251 h 709"/>
                <a:gd name="T80" fmla="*/ 383 w 718"/>
                <a:gd name="T81" fmla="*/ 250 h 709"/>
                <a:gd name="T82" fmla="*/ 367 w 718"/>
                <a:gd name="T83" fmla="*/ 243 h 709"/>
                <a:gd name="T84" fmla="*/ 353 w 718"/>
                <a:gd name="T85" fmla="*/ 232 h 709"/>
                <a:gd name="T86" fmla="*/ 343 w 718"/>
                <a:gd name="T87" fmla="*/ 217 h 709"/>
                <a:gd name="T88" fmla="*/ 339 w 718"/>
                <a:gd name="T89" fmla="*/ 200 h 709"/>
                <a:gd name="T90" fmla="*/ 340 w 718"/>
                <a:gd name="T91" fmla="*/ 183 h 709"/>
                <a:gd name="T92" fmla="*/ 346 w 718"/>
                <a:gd name="T93" fmla="*/ 166 h 709"/>
                <a:gd name="T94" fmla="*/ 357 w 718"/>
                <a:gd name="T95" fmla="*/ 153 h 709"/>
                <a:gd name="T96" fmla="*/ 372 w 718"/>
                <a:gd name="T97" fmla="*/ 143 h 709"/>
                <a:gd name="T98" fmla="*/ 389 w 718"/>
                <a:gd name="T99" fmla="*/ 138 h 709"/>
                <a:gd name="T100" fmla="*/ 407 w 718"/>
                <a:gd name="T101" fmla="*/ 139 h 709"/>
                <a:gd name="T102" fmla="*/ 423 w 718"/>
                <a:gd name="T103" fmla="*/ 146 h 709"/>
                <a:gd name="T104" fmla="*/ 437 w 718"/>
                <a:gd name="T105" fmla="*/ 157 h 709"/>
                <a:gd name="T106" fmla="*/ 446 w 718"/>
                <a:gd name="T107" fmla="*/ 172 h 709"/>
                <a:gd name="T108" fmla="*/ 451 w 718"/>
                <a:gd name="T109" fmla="*/ 18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8" h="709">
                  <a:moveTo>
                    <a:pt x="606" y="330"/>
                  </a:moveTo>
                  <a:cubicBezTo>
                    <a:pt x="718" y="140"/>
                    <a:pt x="627" y="0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9" y="4"/>
                    <a:pt x="580" y="9"/>
                    <a:pt x="581" y="13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3" y="16"/>
                    <a:pt x="605" y="18"/>
                    <a:pt x="605" y="20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3"/>
                    <a:pt x="604" y="24"/>
                    <a:pt x="601" y="24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2" y="35"/>
                    <a:pt x="581" y="40"/>
                    <a:pt x="581" y="45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601" y="55"/>
                    <a:pt x="602" y="56"/>
                    <a:pt x="602" y="58"/>
                  </a:cubicBezTo>
                  <a:cubicBezTo>
                    <a:pt x="602" y="58"/>
                    <a:pt x="602" y="59"/>
                    <a:pt x="602" y="59"/>
                  </a:cubicBezTo>
                  <a:cubicBezTo>
                    <a:pt x="601" y="61"/>
                    <a:pt x="599" y="62"/>
                    <a:pt x="59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5" y="66"/>
                    <a:pt x="573" y="71"/>
                    <a:pt x="571" y="75"/>
                  </a:cubicBezTo>
                  <a:cubicBezTo>
                    <a:pt x="585" y="89"/>
                    <a:pt x="585" y="89"/>
                    <a:pt x="585" y="89"/>
                  </a:cubicBezTo>
                  <a:cubicBezTo>
                    <a:pt x="587" y="90"/>
                    <a:pt x="587" y="91"/>
                    <a:pt x="587" y="93"/>
                  </a:cubicBezTo>
                  <a:cubicBezTo>
                    <a:pt x="587" y="94"/>
                    <a:pt x="587" y="94"/>
                    <a:pt x="587" y="95"/>
                  </a:cubicBezTo>
                  <a:cubicBezTo>
                    <a:pt x="585" y="97"/>
                    <a:pt x="583" y="97"/>
                    <a:pt x="581" y="96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59" y="94"/>
                    <a:pt x="556" y="97"/>
                    <a:pt x="552" y="101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2" y="120"/>
                    <a:pt x="563" y="120"/>
                    <a:pt x="563" y="121"/>
                  </a:cubicBezTo>
                  <a:cubicBezTo>
                    <a:pt x="563" y="122"/>
                    <a:pt x="562" y="124"/>
                    <a:pt x="561" y="124"/>
                  </a:cubicBezTo>
                  <a:cubicBezTo>
                    <a:pt x="559" y="126"/>
                    <a:pt x="557" y="126"/>
                    <a:pt x="555" y="124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35" y="114"/>
                    <a:pt x="531" y="117"/>
                    <a:pt x="527" y="11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0" y="140"/>
                    <a:pt x="530" y="140"/>
                    <a:pt x="530" y="141"/>
                  </a:cubicBezTo>
                  <a:cubicBezTo>
                    <a:pt x="530" y="142"/>
                    <a:pt x="529" y="144"/>
                    <a:pt x="528" y="145"/>
                  </a:cubicBezTo>
                  <a:cubicBezTo>
                    <a:pt x="526" y="145"/>
                    <a:pt x="523" y="144"/>
                    <a:pt x="522" y="142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06" y="127"/>
                    <a:pt x="501" y="128"/>
                    <a:pt x="497" y="12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51"/>
                    <a:pt x="492" y="153"/>
                    <a:pt x="490" y="153"/>
                  </a:cubicBezTo>
                  <a:cubicBezTo>
                    <a:pt x="490" y="153"/>
                    <a:pt x="490" y="153"/>
                    <a:pt x="489" y="153"/>
                  </a:cubicBezTo>
                  <a:cubicBezTo>
                    <a:pt x="487" y="153"/>
                    <a:pt x="486" y="152"/>
                    <a:pt x="485" y="150"/>
                  </a:cubicBezTo>
                  <a:cubicBezTo>
                    <a:pt x="479" y="130"/>
                    <a:pt x="479" y="130"/>
                    <a:pt x="479" y="130"/>
                  </a:cubicBezTo>
                  <a:cubicBezTo>
                    <a:pt x="475" y="130"/>
                    <a:pt x="470" y="130"/>
                    <a:pt x="465" y="129"/>
                  </a:cubicBezTo>
                  <a:cubicBezTo>
                    <a:pt x="456" y="147"/>
                    <a:pt x="456" y="147"/>
                    <a:pt x="456" y="147"/>
                  </a:cubicBezTo>
                  <a:cubicBezTo>
                    <a:pt x="455" y="149"/>
                    <a:pt x="453" y="151"/>
                    <a:pt x="451" y="150"/>
                  </a:cubicBezTo>
                  <a:cubicBezTo>
                    <a:pt x="449" y="150"/>
                    <a:pt x="448" y="148"/>
                    <a:pt x="448" y="146"/>
                  </a:cubicBezTo>
                  <a:cubicBezTo>
                    <a:pt x="448" y="146"/>
                    <a:pt x="448" y="146"/>
                    <a:pt x="448" y="14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4" y="123"/>
                    <a:pt x="439" y="121"/>
                    <a:pt x="435" y="119"/>
                  </a:cubicBezTo>
                  <a:cubicBezTo>
                    <a:pt x="420" y="134"/>
                    <a:pt x="420" y="134"/>
                    <a:pt x="420" y="134"/>
                  </a:cubicBezTo>
                  <a:cubicBezTo>
                    <a:pt x="419" y="135"/>
                    <a:pt x="417" y="136"/>
                    <a:pt x="415" y="135"/>
                  </a:cubicBezTo>
                  <a:cubicBezTo>
                    <a:pt x="414" y="134"/>
                    <a:pt x="413" y="133"/>
                    <a:pt x="413" y="131"/>
                  </a:cubicBezTo>
                  <a:cubicBezTo>
                    <a:pt x="413" y="131"/>
                    <a:pt x="413" y="130"/>
                    <a:pt x="414" y="129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6" y="107"/>
                    <a:pt x="413" y="104"/>
                    <a:pt x="409" y="101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389" y="111"/>
                    <a:pt x="387" y="111"/>
                    <a:pt x="386" y="109"/>
                  </a:cubicBezTo>
                  <a:cubicBezTo>
                    <a:pt x="385" y="109"/>
                    <a:pt x="385" y="108"/>
                    <a:pt x="385" y="107"/>
                  </a:cubicBezTo>
                  <a:cubicBezTo>
                    <a:pt x="385" y="106"/>
                    <a:pt x="385" y="104"/>
                    <a:pt x="386" y="10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5" y="83"/>
                    <a:pt x="393" y="79"/>
                    <a:pt x="391" y="75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69" y="79"/>
                    <a:pt x="366" y="78"/>
                    <a:pt x="365" y="76"/>
                  </a:cubicBezTo>
                  <a:cubicBezTo>
                    <a:pt x="365" y="75"/>
                    <a:pt x="365" y="75"/>
                    <a:pt x="365" y="74"/>
                  </a:cubicBezTo>
                  <a:cubicBezTo>
                    <a:pt x="365" y="73"/>
                    <a:pt x="366" y="71"/>
                    <a:pt x="368" y="71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3" y="54"/>
                    <a:pt x="382" y="50"/>
                    <a:pt x="381" y="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59" y="42"/>
                    <a:pt x="357" y="40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6"/>
                    <a:pt x="358" y="34"/>
                    <a:pt x="360" y="34"/>
                  </a:cubicBezTo>
                  <a:cubicBezTo>
                    <a:pt x="380" y="28"/>
                    <a:pt x="380" y="28"/>
                    <a:pt x="380" y="28"/>
                  </a:cubicBezTo>
                  <a:cubicBezTo>
                    <a:pt x="380" y="23"/>
                    <a:pt x="380" y="18"/>
                    <a:pt x="381" y="1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1" y="4"/>
                    <a:pt x="360" y="2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3" y="41"/>
                    <a:pt x="83" y="85"/>
                    <a:pt x="83" y="85"/>
                  </a:cubicBezTo>
                  <a:cubicBezTo>
                    <a:pt x="71" y="115"/>
                    <a:pt x="79" y="137"/>
                    <a:pt x="79" y="137"/>
                  </a:cubicBezTo>
                  <a:cubicBezTo>
                    <a:pt x="103" y="178"/>
                    <a:pt x="84" y="200"/>
                    <a:pt x="68" y="221"/>
                  </a:cubicBezTo>
                  <a:cubicBezTo>
                    <a:pt x="53" y="242"/>
                    <a:pt x="0" y="315"/>
                    <a:pt x="51" y="317"/>
                  </a:cubicBezTo>
                  <a:cubicBezTo>
                    <a:pt x="99" y="318"/>
                    <a:pt x="84" y="334"/>
                    <a:pt x="84" y="334"/>
                  </a:cubicBezTo>
                  <a:cubicBezTo>
                    <a:pt x="63" y="380"/>
                    <a:pt x="96" y="381"/>
                    <a:pt x="96" y="381"/>
                  </a:cubicBezTo>
                  <a:cubicBezTo>
                    <a:pt x="81" y="408"/>
                    <a:pt x="103" y="409"/>
                    <a:pt x="103" y="409"/>
                  </a:cubicBezTo>
                  <a:cubicBezTo>
                    <a:pt x="135" y="409"/>
                    <a:pt x="118" y="438"/>
                    <a:pt x="118" y="438"/>
                  </a:cubicBezTo>
                  <a:cubicBezTo>
                    <a:pt x="79" y="481"/>
                    <a:pt x="113" y="524"/>
                    <a:pt x="162" y="514"/>
                  </a:cubicBezTo>
                  <a:cubicBezTo>
                    <a:pt x="259" y="494"/>
                    <a:pt x="309" y="527"/>
                    <a:pt x="286" y="597"/>
                  </a:cubicBezTo>
                  <a:cubicBezTo>
                    <a:pt x="263" y="666"/>
                    <a:pt x="232" y="709"/>
                    <a:pt x="232" y="709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568" y="521"/>
                    <a:pt x="568" y="521"/>
                    <a:pt x="568" y="521"/>
                  </a:cubicBezTo>
                  <a:cubicBezTo>
                    <a:pt x="540" y="458"/>
                    <a:pt x="606" y="330"/>
                    <a:pt x="606" y="330"/>
                  </a:cubicBezTo>
                  <a:close/>
                  <a:moveTo>
                    <a:pt x="334" y="176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20" y="169"/>
                    <a:pt x="317" y="171"/>
                    <a:pt x="314" y="173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8"/>
                    <a:pt x="316" y="188"/>
                  </a:cubicBezTo>
                  <a:cubicBezTo>
                    <a:pt x="316" y="189"/>
                    <a:pt x="315" y="190"/>
                    <a:pt x="314" y="191"/>
                  </a:cubicBezTo>
                  <a:cubicBezTo>
                    <a:pt x="313" y="191"/>
                    <a:pt x="311" y="190"/>
                    <a:pt x="311" y="189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299" y="178"/>
                    <a:pt x="296" y="179"/>
                    <a:pt x="293" y="180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5"/>
                    <a:pt x="289" y="197"/>
                    <a:pt x="288" y="197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6" y="197"/>
                    <a:pt x="285" y="196"/>
                    <a:pt x="285" y="194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77" y="180"/>
                    <a:pt x="274" y="180"/>
                    <a:pt x="270" y="180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4"/>
                    <a:pt x="262" y="195"/>
                    <a:pt x="261" y="194"/>
                  </a:cubicBezTo>
                  <a:cubicBezTo>
                    <a:pt x="259" y="194"/>
                    <a:pt x="258" y="193"/>
                    <a:pt x="258" y="192"/>
                  </a:cubicBezTo>
                  <a:cubicBezTo>
                    <a:pt x="258" y="191"/>
                    <a:pt x="258" y="191"/>
                    <a:pt x="259" y="191"/>
                  </a:cubicBezTo>
                  <a:cubicBezTo>
                    <a:pt x="259" y="177"/>
                    <a:pt x="259" y="177"/>
                    <a:pt x="259" y="177"/>
                  </a:cubicBezTo>
                  <a:cubicBezTo>
                    <a:pt x="255" y="176"/>
                    <a:pt x="252" y="174"/>
                    <a:pt x="249" y="17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8" y="184"/>
                    <a:pt x="237" y="185"/>
                    <a:pt x="235" y="184"/>
                  </a:cubicBezTo>
                  <a:cubicBezTo>
                    <a:pt x="235" y="183"/>
                    <a:pt x="234" y="182"/>
                    <a:pt x="234" y="181"/>
                  </a:cubicBezTo>
                  <a:cubicBezTo>
                    <a:pt x="234" y="181"/>
                    <a:pt x="234" y="180"/>
                    <a:pt x="235" y="18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6" y="164"/>
                    <a:pt x="234" y="162"/>
                    <a:pt x="231" y="160"/>
                  </a:cubicBezTo>
                  <a:cubicBezTo>
                    <a:pt x="219" y="166"/>
                    <a:pt x="219" y="166"/>
                    <a:pt x="219" y="166"/>
                  </a:cubicBezTo>
                  <a:cubicBezTo>
                    <a:pt x="218" y="167"/>
                    <a:pt x="216" y="167"/>
                    <a:pt x="215" y="166"/>
                  </a:cubicBezTo>
                  <a:cubicBezTo>
                    <a:pt x="214" y="165"/>
                    <a:pt x="214" y="165"/>
                    <a:pt x="214" y="164"/>
                  </a:cubicBezTo>
                  <a:cubicBezTo>
                    <a:pt x="214" y="163"/>
                    <a:pt x="214" y="163"/>
                    <a:pt x="215" y="162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2" y="148"/>
                    <a:pt x="220" y="145"/>
                    <a:pt x="218" y="142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5"/>
                    <a:pt x="201" y="144"/>
                    <a:pt x="201" y="143"/>
                  </a:cubicBezTo>
                  <a:cubicBezTo>
                    <a:pt x="201" y="142"/>
                    <a:pt x="201" y="142"/>
                    <a:pt x="201" y="141"/>
                  </a:cubicBezTo>
                  <a:cubicBezTo>
                    <a:pt x="201" y="140"/>
                    <a:pt x="201" y="139"/>
                    <a:pt x="202" y="139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3" y="127"/>
                    <a:pt x="212" y="124"/>
                    <a:pt x="212" y="121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6" y="119"/>
                    <a:pt x="195" y="118"/>
                    <a:pt x="195" y="116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5" y="114"/>
                    <a:pt x="196" y="113"/>
                    <a:pt x="197" y="113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5"/>
                    <a:pt x="211" y="102"/>
                    <a:pt x="212" y="99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7" y="91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7"/>
                    <a:pt x="199" y="86"/>
                    <a:pt x="200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4"/>
                    <a:pt x="217" y="81"/>
                    <a:pt x="218" y="7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7"/>
                    <a:pt x="207" y="66"/>
                    <a:pt x="207" y="65"/>
                  </a:cubicBezTo>
                  <a:cubicBezTo>
                    <a:pt x="207" y="65"/>
                    <a:pt x="207" y="64"/>
                    <a:pt x="207" y="64"/>
                  </a:cubicBezTo>
                  <a:cubicBezTo>
                    <a:pt x="208" y="62"/>
                    <a:pt x="210" y="62"/>
                    <a:pt x="211" y="63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7" y="65"/>
                    <a:pt x="229" y="62"/>
                    <a:pt x="232" y="60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5" y="46"/>
                    <a:pt x="224" y="46"/>
                    <a:pt x="224" y="45"/>
                  </a:cubicBezTo>
                  <a:cubicBezTo>
                    <a:pt x="224" y="44"/>
                    <a:pt x="225" y="44"/>
                    <a:pt x="225" y="43"/>
                  </a:cubicBezTo>
                  <a:cubicBezTo>
                    <a:pt x="227" y="42"/>
                    <a:pt x="228" y="42"/>
                    <a:pt x="229" y="43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3" y="50"/>
                    <a:pt x="246" y="48"/>
                    <a:pt x="249" y="47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0"/>
                    <a:pt x="248" y="29"/>
                    <a:pt x="249" y="29"/>
                  </a:cubicBezTo>
                  <a:cubicBezTo>
                    <a:pt x="250" y="28"/>
                    <a:pt x="252" y="29"/>
                    <a:pt x="252" y="31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64" y="41"/>
                    <a:pt x="267" y="40"/>
                    <a:pt x="270" y="40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4"/>
                    <a:pt x="274" y="23"/>
                    <a:pt x="275" y="23"/>
                  </a:cubicBezTo>
                  <a:cubicBezTo>
                    <a:pt x="277" y="23"/>
                    <a:pt x="278" y="24"/>
                    <a:pt x="278" y="25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6" y="39"/>
                    <a:pt x="289" y="39"/>
                    <a:pt x="293" y="40"/>
                  </a:cubicBezTo>
                  <a:cubicBezTo>
                    <a:pt x="299" y="27"/>
                    <a:pt x="299" y="27"/>
                    <a:pt x="299" y="27"/>
                  </a:cubicBezTo>
                  <a:cubicBezTo>
                    <a:pt x="299" y="26"/>
                    <a:pt x="301" y="25"/>
                    <a:pt x="302" y="25"/>
                  </a:cubicBezTo>
                  <a:cubicBezTo>
                    <a:pt x="304" y="25"/>
                    <a:pt x="305" y="27"/>
                    <a:pt x="305" y="28"/>
                  </a:cubicBezTo>
                  <a:cubicBezTo>
                    <a:pt x="305" y="28"/>
                    <a:pt x="305" y="28"/>
                    <a:pt x="304" y="29"/>
                  </a:cubicBezTo>
                  <a:cubicBezTo>
                    <a:pt x="304" y="43"/>
                    <a:pt x="304" y="43"/>
                    <a:pt x="304" y="43"/>
                  </a:cubicBezTo>
                  <a:cubicBezTo>
                    <a:pt x="308" y="44"/>
                    <a:pt x="311" y="45"/>
                    <a:pt x="314" y="47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5" y="35"/>
                    <a:pt x="326" y="35"/>
                    <a:pt x="328" y="36"/>
                  </a:cubicBezTo>
                  <a:cubicBezTo>
                    <a:pt x="328" y="36"/>
                    <a:pt x="329" y="37"/>
                    <a:pt x="329" y="38"/>
                  </a:cubicBezTo>
                  <a:cubicBezTo>
                    <a:pt x="329" y="39"/>
                    <a:pt x="329" y="39"/>
                    <a:pt x="328" y="40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7" y="55"/>
                    <a:pt x="329" y="57"/>
                    <a:pt x="332" y="60"/>
                  </a:cubicBezTo>
                  <a:cubicBezTo>
                    <a:pt x="344" y="53"/>
                    <a:pt x="344" y="53"/>
                    <a:pt x="344" y="53"/>
                  </a:cubicBezTo>
                  <a:cubicBezTo>
                    <a:pt x="345" y="52"/>
                    <a:pt x="347" y="52"/>
                    <a:pt x="348" y="54"/>
                  </a:cubicBezTo>
                  <a:cubicBezTo>
                    <a:pt x="349" y="54"/>
                    <a:pt x="349" y="55"/>
                    <a:pt x="349" y="55"/>
                  </a:cubicBezTo>
                  <a:cubicBezTo>
                    <a:pt x="349" y="56"/>
                    <a:pt x="349" y="57"/>
                    <a:pt x="348" y="58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1" y="72"/>
                    <a:pt x="343" y="75"/>
                    <a:pt x="345" y="78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60" y="75"/>
                    <a:pt x="362" y="76"/>
                    <a:pt x="362" y="77"/>
                  </a:cubicBezTo>
                  <a:cubicBezTo>
                    <a:pt x="362" y="77"/>
                    <a:pt x="362" y="78"/>
                    <a:pt x="362" y="78"/>
                  </a:cubicBezTo>
                  <a:cubicBezTo>
                    <a:pt x="362" y="79"/>
                    <a:pt x="362" y="80"/>
                    <a:pt x="361" y="8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50" y="92"/>
                    <a:pt x="351" y="95"/>
                    <a:pt x="351" y="99"/>
                  </a:cubicBezTo>
                  <a:cubicBezTo>
                    <a:pt x="365" y="101"/>
                    <a:pt x="365" y="101"/>
                    <a:pt x="365" y="101"/>
                  </a:cubicBezTo>
                  <a:cubicBezTo>
                    <a:pt x="367" y="101"/>
                    <a:pt x="368" y="102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5"/>
                    <a:pt x="367" y="106"/>
                    <a:pt x="366" y="107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14"/>
                    <a:pt x="352" y="118"/>
                    <a:pt x="351" y="121"/>
                  </a:cubicBezTo>
                  <a:cubicBezTo>
                    <a:pt x="364" y="127"/>
                    <a:pt x="364" y="127"/>
                    <a:pt x="364" y="127"/>
                  </a:cubicBezTo>
                  <a:cubicBezTo>
                    <a:pt x="365" y="128"/>
                    <a:pt x="366" y="129"/>
                    <a:pt x="366" y="130"/>
                  </a:cubicBezTo>
                  <a:cubicBezTo>
                    <a:pt x="366" y="130"/>
                    <a:pt x="366" y="130"/>
                    <a:pt x="366" y="131"/>
                  </a:cubicBezTo>
                  <a:cubicBezTo>
                    <a:pt x="366" y="132"/>
                    <a:pt x="364" y="133"/>
                    <a:pt x="363" y="133"/>
                  </a:cubicBezTo>
                  <a:cubicBezTo>
                    <a:pt x="348" y="133"/>
                    <a:pt x="348" y="133"/>
                    <a:pt x="348" y="133"/>
                  </a:cubicBezTo>
                  <a:cubicBezTo>
                    <a:pt x="347" y="136"/>
                    <a:pt x="346" y="139"/>
                    <a:pt x="345" y="142"/>
                  </a:cubicBezTo>
                  <a:cubicBezTo>
                    <a:pt x="355" y="152"/>
                    <a:pt x="355" y="152"/>
                    <a:pt x="355" y="152"/>
                  </a:cubicBezTo>
                  <a:cubicBezTo>
                    <a:pt x="355" y="153"/>
                    <a:pt x="356" y="153"/>
                    <a:pt x="356" y="154"/>
                  </a:cubicBezTo>
                  <a:cubicBezTo>
                    <a:pt x="356" y="155"/>
                    <a:pt x="356" y="155"/>
                    <a:pt x="356" y="156"/>
                  </a:cubicBezTo>
                  <a:cubicBezTo>
                    <a:pt x="355" y="157"/>
                    <a:pt x="353" y="158"/>
                    <a:pt x="352" y="157"/>
                  </a:cubicBezTo>
                  <a:cubicBezTo>
                    <a:pt x="338" y="152"/>
                    <a:pt x="338" y="152"/>
                    <a:pt x="338" y="152"/>
                  </a:cubicBezTo>
                  <a:cubicBezTo>
                    <a:pt x="336" y="155"/>
                    <a:pt x="334" y="157"/>
                    <a:pt x="331" y="160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38" y="173"/>
                    <a:pt x="339" y="174"/>
                    <a:pt x="339" y="174"/>
                  </a:cubicBezTo>
                  <a:cubicBezTo>
                    <a:pt x="339" y="175"/>
                    <a:pt x="338" y="176"/>
                    <a:pt x="338" y="176"/>
                  </a:cubicBezTo>
                  <a:cubicBezTo>
                    <a:pt x="336" y="177"/>
                    <a:pt x="335" y="177"/>
                    <a:pt x="334" y="176"/>
                  </a:cubicBezTo>
                  <a:close/>
                  <a:moveTo>
                    <a:pt x="451" y="192"/>
                  </a:moveTo>
                  <a:cubicBezTo>
                    <a:pt x="442" y="195"/>
                    <a:pt x="442" y="195"/>
                    <a:pt x="442" y="195"/>
                  </a:cubicBezTo>
                  <a:cubicBezTo>
                    <a:pt x="442" y="197"/>
                    <a:pt x="442" y="200"/>
                    <a:pt x="441" y="202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51" y="206"/>
                    <a:pt x="451" y="207"/>
                    <a:pt x="451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1" y="209"/>
                    <a:pt x="450" y="210"/>
                    <a:pt x="449" y="210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2"/>
                    <a:pt x="438" y="214"/>
                    <a:pt x="437" y="216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44" y="223"/>
                    <a:pt x="444" y="224"/>
                    <a:pt x="444" y="224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4" y="226"/>
                    <a:pt x="443" y="226"/>
                    <a:pt x="442" y="226"/>
                  </a:cubicBezTo>
                  <a:cubicBezTo>
                    <a:pt x="433" y="223"/>
                    <a:pt x="433" y="223"/>
                    <a:pt x="433" y="223"/>
                  </a:cubicBezTo>
                  <a:cubicBezTo>
                    <a:pt x="431" y="224"/>
                    <a:pt x="430" y="226"/>
                    <a:pt x="428" y="228"/>
                  </a:cubicBezTo>
                  <a:cubicBezTo>
                    <a:pt x="433" y="236"/>
                    <a:pt x="433" y="236"/>
                    <a:pt x="433" y="236"/>
                  </a:cubicBezTo>
                  <a:cubicBezTo>
                    <a:pt x="433" y="237"/>
                    <a:pt x="433" y="237"/>
                    <a:pt x="433" y="237"/>
                  </a:cubicBezTo>
                  <a:cubicBezTo>
                    <a:pt x="433" y="238"/>
                    <a:pt x="433" y="239"/>
                    <a:pt x="432" y="239"/>
                  </a:cubicBezTo>
                  <a:cubicBezTo>
                    <a:pt x="431" y="240"/>
                    <a:pt x="430" y="239"/>
                    <a:pt x="430" y="239"/>
                  </a:cubicBezTo>
                  <a:cubicBezTo>
                    <a:pt x="422" y="233"/>
                    <a:pt x="422" y="233"/>
                    <a:pt x="422" y="233"/>
                  </a:cubicBezTo>
                  <a:cubicBezTo>
                    <a:pt x="420" y="234"/>
                    <a:pt x="418" y="235"/>
                    <a:pt x="416" y="236"/>
                  </a:cubicBezTo>
                  <a:cubicBezTo>
                    <a:pt x="418" y="246"/>
                    <a:pt x="418" y="246"/>
                    <a:pt x="418" y="246"/>
                  </a:cubicBezTo>
                  <a:cubicBezTo>
                    <a:pt x="418" y="246"/>
                    <a:pt x="418" y="246"/>
                    <a:pt x="418" y="247"/>
                  </a:cubicBezTo>
                  <a:cubicBezTo>
                    <a:pt x="418" y="247"/>
                    <a:pt x="417" y="248"/>
                    <a:pt x="417" y="248"/>
                  </a:cubicBezTo>
                  <a:cubicBezTo>
                    <a:pt x="416" y="249"/>
                    <a:pt x="415" y="248"/>
                    <a:pt x="414" y="247"/>
                  </a:cubicBezTo>
                  <a:cubicBezTo>
                    <a:pt x="409" y="239"/>
                    <a:pt x="409" y="239"/>
                    <a:pt x="409" y="239"/>
                  </a:cubicBezTo>
                  <a:cubicBezTo>
                    <a:pt x="407" y="240"/>
                    <a:pt x="404" y="241"/>
                    <a:pt x="402" y="241"/>
                  </a:cubicBezTo>
                  <a:cubicBezTo>
                    <a:pt x="401" y="250"/>
                    <a:pt x="401" y="250"/>
                    <a:pt x="401" y="250"/>
                  </a:cubicBezTo>
                  <a:cubicBezTo>
                    <a:pt x="401" y="250"/>
                    <a:pt x="401" y="251"/>
                    <a:pt x="401" y="251"/>
                  </a:cubicBezTo>
                  <a:cubicBezTo>
                    <a:pt x="401" y="252"/>
                    <a:pt x="400" y="252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8" y="252"/>
                    <a:pt x="397" y="252"/>
                    <a:pt x="397" y="251"/>
                  </a:cubicBezTo>
                  <a:cubicBezTo>
                    <a:pt x="394" y="242"/>
                    <a:pt x="394" y="242"/>
                    <a:pt x="394" y="242"/>
                  </a:cubicBezTo>
                  <a:cubicBezTo>
                    <a:pt x="392" y="242"/>
                    <a:pt x="390" y="241"/>
                    <a:pt x="387" y="241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383" y="251"/>
                    <a:pt x="382" y="251"/>
                    <a:pt x="381" y="251"/>
                  </a:cubicBezTo>
                  <a:cubicBezTo>
                    <a:pt x="380" y="251"/>
                    <a:pt x="379" y="250"/>
                    <a:pt x="379" y="249"/>
                  </a:cubicBezTo>
                  <a:cubicBezTo>
                    <a:pt x="379" y="249"/>
                    <a:pt x="379" y="249"/>
                    <a:pt x="379" y="249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77" y="238"/>
                    <a:pt x="375" y="237"/>
                    <a:pt x="373" y="236"/>
                  </a:cubicBezTo>
                  <a:cubicBezTo>
                    <a:pt x="367" y="243"/>
                    <a:pt x="367" y="243"/>
                    <a:pt x="367" y="243"/>
                  </a:cubicBezTo>
                  <a:cubicBezTo>
                    <a:pt x="366" y="244"/>
                    <a:pt x="365" y="244"/>
                    <a:pt x="364" y="244"/>
                  </a:cubicBezTo>
                  <a:cubicBezTo>
                    <a:pt x="364" y="243"/>
                    <a:pt x="363" y="243"/>
                    <a:pt x="363" y="242"/>
                  </a:cubicBezTo>
                  <a:cubicBezTo>
                    <a:pt x="363" y="242"/>
                    <a:pt x="363" y="242"/>
                    <a:pt x="364" y="241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65" y="231"/>
                    <a:pt x="363" y="229"/>
                    <a:pt x="361" y="228"/>
                  </a:cubicBezTo>
                  <a:cubicBezTo>
                    <a:pt x="353" y="232"/>
                    <a:pt x="353" y="232"/>
                    <a:pt x="353" y="232"/>
                  </a:cubicBezTo>
                  <a:cubicBezTo>
                    <a:pt x="352" y="233"/>
                    <a:pt x="351" y="233"/>
                    <a:pt x="350" y="232"/>
                  </a:cubicBezTo>
                  <a:cubicBezTo>
                    <a:pt x="350" y="232"/>
                    <a:pt x="350" y="231"/>
                    <a:pt x="350" y="231"/>
                  </a:cubicBezTo>
                  <a:cubicBezTo>
                    <a:pt x="350" y="230"/>
                    <a:pt x="350" y="230"/>
                    <a:pt x="351" y="229"/>
                  </a:cubicBezTo>
                  <a:cubicBezTo>
                    <a:pt x="356" y="222"/>
                    <a:pt x="356" y="222"/>
                    <a:pt x="356" y="222"/>
                  </a:cubicBezTo>
                  <a:cubicBezTo>
                    <a:pt x="355" y="220"/>
                    <a:pt x="354" y="218"/>
                    <a:pt x="353" y="216"/>
                  </a:cubicBezTo>
                  <a:cubicBezTo>
                    <a:pt x="343" y="217"/>
                    <a:pt x="343" y="217"/>
                    <a:pt x="343" y="217"/>
                  </a:cubicBezTo>
                  <a:cubicBezTo>
                    <a:pt x="342" y="218"/>
                    <a:pt x="341" y="217"/>
                    <a:pt x="341" y="216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1" y="215"/>
                    <a:pt x="341" y="214"/>
                    <a:pt x="342" y="214"/>
                  </a:cubicBezTo>
                  <a:cubicBezTo>
                    <a:pt x="350" y="208"/>
                    <a:pt x="350" y="208"/>
                    <a:pt x="350" y="208"/>
                  </a:cubicBezTo>
                  <a:cubicBezTo>
                    <a:pt x="349" y="206"/>
                    <a:pt x="349" y="204"/>
                    <a:pt x="348" y="202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8" y="200"/>
                    <a:pt x="337" y="200"/>
                    <a:pt x="337" y="199"/>
                  </a:cubicBezTo>
                  <a:cubicBezTo>
                    <a:pt x="337" y="199"/>
                    <a:pt x="337" y="198"/>
                    <a:pt x="337" y="198"/>
                  </a:cubicBezTo>
                  <a:cubicBezTo>
                    <a:pt x="337" y="197"/>
                    <a:pt x="338" y="197"/>
                    <a:pt x="339" y="197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48" y="191"/>
                    <a:pt x="348" y="189"/>
                    <a:pt x="348" y="187"/>
                  </a:cubicBezTo>
                  <a:cubicBezTo>
                    <a:pt x="340" y="183"/>
                    <a:pt x="340" y="183"/>
                    <a:pt x="340" y="183"/>
                  </a:cubicBezTo>
                  <a:cubicBezTo>
                    <a:pt x="339" y="182"/>
                    <a:pt x="338" y="182"/>
                    <a:pt x="338" y="181"/>
                  </a:cubicBezTo>
                  <a:cubicBezTo>
                    <a:pt x="338" y="181"/>
                    <a:pt x="338" y="181"/>
                    <a:pt x="338" y="180"/>
                  </a:cubicBezTo>
                  <a:cubicBezTo>
                    <a:pt x="339" y="179"/>
                    <a:pt x="340" y="179"/>
                    <a:pt x="341" y="179"/>
                  </a:cubicBezTo>
                  <a:cubicBezTo>
                    <a:pt x="350" y="179"/>
                    <a:pt x="350" y="179"/>
                    <a:pt x="350" y="179"/>
                  </a:cubicBezTo>
                  <a:cubicBezTo>
                    <a:pt x="351" y="177"/>
                    <a:pt x="352" y="175"/>
                    <a:pt x="353" y="173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66"/>
                    <a:pt x="345" y="165"/>
                    <a:pt x="345" y="165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6" y="163"/>
                    <a:pt x="347" y="163"/>
                    <a:pt x="348" y="163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8" y="164"/>
                    <a:pt x="360" y="163"/>
                    <a:pt x="361" y="161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7" y="152"/>
                    <a:pt x="357" y="152"/>
                    <a:pt x="357" y="151"/>
                  </a:cubicBezTo>
                  <a:cubicBezTo>
                    <a:pt x="357" y="151"/>
                    <a:pt x="357" y="150"/>
                    <a:pt x="357" y="150"/>
                  </a:cubicBezTo>
                  <a:cubicBezTo>
                    <a:pt x="358" y="149"/>
                    <a:pt x="359" y="149"/>
                    <a:pt x="360" y="150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9" y="155"/>
                    <a:pt x="371" y="153"/>
                    <a:pt x="373" y="152"/>
                  </a:cubicBezTo>
                  <a:cubicBezTo>
                    <a:pt x="372" y="143"/>
                    <a:pt x="372" y="143"/>
                    <a:pt x="372" y="143"/>
                  </a:cubicBezTo>
                  <a:cubicBezTo>
                    <a:pt x="372" y="143"/>
                    <a:pt x="372" y="143"/>
                    <a:pt x="372" y="142"/>
                  </a:cubicBezTo>
                  <a:cubicBezTo>
                    <a:pt x="372" y="142"/>
                    <a:pt x="372" y="141"/>
                    <a:pt x="373" y="141"/>
                  </a:cubicBezTo>
                  <a:cubicBezTo>
                    <a:pt x="374" y="140"/>
                    <a:pt x="375" y="141"/>
                    <a:pt x="375" y="142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3" y="149"/>
                    <a:pt x="385" y="148"/>
                    <a:pt x="387" y="14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7"/>
                    <a:pt x="390" y="136"/>
                    <a:pt x="391" y="136"/>
                  </a:cubicBezTo>
                  <a:cubicBezTo>
                    <a:pt x="392" y="136"/>
                    <a:pt x="393" y="137"/>
                    <a:pt x="393" y="138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98" y="147"/>
                    <a:pt x="400" y="147"/>
                    <a:pt x="402" y="148"/>
                  </a:cubicBezTo>
                  <a:cubicBezTo>
                    <a:pt x="407" y="139"/>
                    <a:pt x="407" y="139"/>
                    <a:pt x="407" y="139"/>
                  </a:cubicBezTo>
                  <a:cubicBezTo>
                    <a:pt x="407" y="138"/>
                    <a:pt x="408" y="138"/>
                    <a:pt x="409" y="138"/>
                  </a:cubicBezTo>
                  <a:cubicBezTo>
                    <a:pt x="410" y="138"/>
                    <a:pt x="410" y="139"/>
                    <a:pt x="410" y="140"/>
                  </a:cubicBezTo>
                  <a:cubicBezTo>
                    <a:pt x="410" y="140"/>
                    <a:pt x="410" y="140"/>
                    <a:pt x="410" y="140"/>
                  </a:cubicBezTo>
                  <a:cubicBezTo>
                    <a:pt x="410" y="150"/>
                    <a:pt x="410" y="150"/>
                    <a:pt x="410" y="150"/>
                  </a:cubicBezTo>
                  <a:cubicBezTo>
                    <a:pt x="412" y="150"/>
                    <a:pt x="414" y="151"/>
                    <a:pt x="416" y="152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5"/>
                    <a:pt x="425" y="145"/>
                    <a:pt x="426" y="145"/>
                  </a:cubicBezTo>
                  <a:cubicBezTo>
                    <a:pt x="426" y="145"/>
                    <a:pt x="426" y="146"/>
                    <a:pt x="426" y="147"/>
                  </a:cubicBezTo>
                  <a:cubicBezTo>
                    <a:pt x="426" y="147"/>
                    <a:pt x="426" y="147"/>
                    <a:pt x="426" y="148"/>
                  </a:cubicBezTo>
                  <a:cubicBezTo>
                    <a:pt x="423" y="157"/>
                    <a:pt x="423" y="157"/>
                    <a:pt x="423" y="157"/>
                  </a:cubicBezTo>
                  <a:cubicBezTo>
                    <a:pt x="425" y="158"/>
                    <a:pt x="427" y="159"/>
                    <a:pt x="428" y="161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7" y="156"/>
                    <a:pt x="439" y="156"/>
                    <a:pt x="439" y="157"/>
                  </a:cubicBezTo>
                  <a:cubicBezTo>
                    <a:pt x="440" y="157"/>
                    <a:pt x="440" y="158"/>
                    <a:pt x="440" y="158"/>
                  </a:cubicBezTo>
                  <a:cubicBezTo>
                    <a:pt x="440" y="159"/>
                    <a:pt x="440" y="159"/>
                    <a:pt x="439" y="160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5" y="169"/>
                    <a:pt x="436" y="171"/>
                    <a:pt x="437" y="173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1"/>
                    <a:pt x="448" y="172"/>
                    <a:pt x="449" y="173"/>
                  </a:cubicBezTo>
                  <a:cubicBezTo>
                    <a:pt x="449" y="173"/>
                    <a:pt x="449" y="173"/>
                    <a:pt x="449" y="173"/>
                  </a:cubicBezTo>
                  <a:cubicBezTo>
                    <a:pt x="449" y="174"/>
                    <a:pt x="448" y="175"/>
                    <a:pt x="448" y="175"/>
                  </a:cubicBezTo>
                  <a:cubicBezTo>
                    <a:pt x="440" y="180"/>
                    <a:pt x="440" y="180"/>
                    <a:pt x="440" y="180"/>
                  </a:cubicBezTo>
                  <a:cubicBezTo>
                    <a:pt x="441" y="183"/>
                    <a:pt x="441" y="185"/>
                    <a:pt x="441" y="187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2" y="188"/>
                    <a:pt x="453" y="189"/>
                    <a:pt x="453" y="190"/>
                  </a:cubicBezTo>
                  <a:cubicBezTo>
                    <a:pt x="453" y="190"/>
                    <a:pt x="453" y="190"/>
                    <a:pt x="453" y="190"/>
                  </a:cubicBezTo>
                  <a:cubicBezTo>
                    <a:pt x="453" y="191"/>
                    <a:pt x="452" y="192"/>
                    <a:pt x="451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-1333500" y="3128963"/>
              <a:ext cx="77788" cy="79375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-1423988" y="2082800"/>
              <a:ext cx="889000" cy="357188"/>
            </a:xfrm>
            <a:custGeom>
              <a:avLst/>
              <a:gdLst>
                <a:gd name="T0" fmla="*/ 218 w 237"/>
                <a:gd name="T1" fmla="*/ 95 h 95"/>
                <a:gd name="T2" fmla="*/ 217 w 237"/>
                <a:gd name="T3" fmla="*/ 94 h 95"/>
                <a:gd name="T4" fmla="*/ 234 w 237"/>
                <a:gd name="T5" fmla="*/ 82 h 95"/>
                <a:gd name="T6" fmla="*/ 237 w 237"/>
                <a:gd name="T7" fmla="*/ 79 h 95"/>
                <a:gd name="T8" fmla="*/ 236 w 237"/>
                <a:gd name="T9" fmla="*/ 77 h 95"/>
                <a:gd name="T10" fmla="*/ 231 w 237"/>
                <a:gd name="T11" fmla="*/ 75 h 95"/>
                <a:gd name="T12" fmla="*/ 211 w 237"/>
                <a:gd name="T13" fmla="*/ 78 h 95"/>
                <a:gd name="T14" fmla="*/ 203 w 237"/>
                <a:gd name="T15" fmla="*/ 66 h 95"/>
                <a:gd name="T16" fmla="*/ 216 w 237"/>
                <a:gd name="T17" fmla="*/ 49 h 95"/>
                <a:gd name="T18" fmla="*/ 217 w 237"/>
                <a:gd name="T19" fmla="*/ 46 h 95"/>
                <a:gd name="T20" fmla="*/ 216 w 237"/>
                <a:gd name="T21" fmla="*/ 44 h 95"/>
                <a:gd name="T22" fmla="*/ 211 w 237"/>
                <a:gd name="T23" fmla="*/ 43 h 95"/>
                <a:gd name="T24" fmla="*/ 192 w 237"/>
                <a:gd name="T25" fmla="*/ 53 h 95"/>
                <a:gd name="T26" fmla="*/ 181 w 237"/>
                <a:gd name="T27" fmla="*/ 43 h 95"/>
                <a:gd name="T28" fmla="*/ 188 w 237"/>
                <a:gd name="T29" fmla="*/ 24 h 95"/>
                <a:gd name="T30" fmla="*/ 189 w 237"/>
                <a:gd name="T31" fmla="*/ 22 h 95"/>
                <a:gd name="T32" fmla="*/ 187 w 237"/>
                <a:gd name="T33" fmla="*/ 18 h 95"/>
                <a:gd name="T34" fmla="*/ 181 w 237"/>
                <a:gd name="T35" fmla="*/ 20 h 95"/>
                <a:gd name="T36" fmla="*/ 167 w 237"/>
                <a:gd name="T37" fmla="*/ 34 h 95"/>
                <a:gd name="T38" fmla="*/ 153 w 237"/>
                <a:gd name="T39" fmla="*/ 28 h 95"/>
                <a:gd name="T40" fmla="*/ 154 w 237"/>
                <a:gd name="T41" fmla="*/ 8 h 95"/>
                <a:gd name="T42" fmla="*/ 154 w 237"/>
                <a:gd name="T43" fmla="*/ 7 h 95"/>
                <a:gd name="T44" fmla="*/ 151 w 237"/>
                <a:gd name="T45" fmla="*/ 3 h 95"/>
                <a:gd name="T46" fmla="*/ 146 w 237"/>
                <a:gd name="T47" fmla="*/ 6 h 95"/>
                <a:gd name="T48" fmla="*/ 137 w 237"/>
                <a:gd name="T49" fmla="*/ 24 h 95"/>
                <a:gd name="T50" fmla="*/ 122 w 237"/>
                <a:gd name="T51" fmla="*/ 23 h 95"/>
                <a:gd name="T52" fmla="*/ 116 w 237"/>
                <a:gd name="T53" fmla="*/ 4 h 95"/>
                <a:gd name="T54" fmla="*/ 112 w 237"/>
                <a:gd name="T55" fmla="*/ 0 h 95"/>
                <a:gd name="T56" fmla="*/ 108 w 237"/>
                <a:gd name="T57" fmla="*/ 4 h 95"/>
                <a:gd name="T58" fmla="*/ 108 w 237"/>
                <a:gd name="T59" fmla="*/ 4 h 95"/>
                <a:gd name="T60" fmla="*/ 105 w 237"/>
                <a:gd name="T61" fmla="*/ 24 h 95"/>
                <a:gd name="T62" fmla="*/ 91 w 237"/>
                <a:gd name="T63" fmla="*/ 28 h 95"/>
                <a:gd name="T64" fmla="*/ 79 w 237"/>
                <a:gd name="T65" fmla="*/ 11 h 95"/>
                <a:gd name="T66" fmla="*/ 74 w 237"/>
                <a:gd name="T67" fmla="*/ 9 h 95"/>
                <a:gd name="T68" fmla="*/ 71 w 237"/>
                <a:gd name="T69" fmla="*/ 12 h 95"/>
                <a:gd name="T70" fmla="*/ 72 w 237"/>
                <a:gd name="T71" fmla="*/ 14 h 95"/>
                <a:gd name="T72" fmla="*/ 75 w 237"/>
                <a:gd name="T73" fmla="*/ 34 h 95"/>
                <a:gd name="T74" fmla="*/ 63 w 237"/>
                <a:gd name="T75" fmla="*/ 42 h 95"/>
                <a:gd name="T76" fmla="*/ 46 w 237"/>
                <a:gd name="T77" fmla="*/ 29 h 95"/>
                <a:gd name="T78" fmla="*/ 41 w 237"/>
                <a:gd name="T79" fmla="*/ 29 h 95"/>
                <a:gd name="T80" fmla="*/ 39 w 237"/>
                <a:gd name="T81" fmla="*/ 32 h 95"/>
                <a:gd name="T82" fmla="*/ 40 w 237"/>
                <a:gd name="T83" fmla="*/ 34 h 95"/>
                <a:gd name="T84" fmla="*/ 49 w 237"/>
                <a:gd name="T85" fmla="*/ 53 h 95"/>
                <a:gd name="T86" fmla="*/ 40 w 237"/>
                <a:gd name="T87" fmla="*/ 64 h 95"/>
                <a:gd name="T88" fmla="*/ 21 w 237"/>
                <a:gd name="T89" fmla="*/ 57 h 95"/>
                <a:gd name="T90" fmla="*/ 15 w 237"/>
                <a:gd name="T91" fmla="*/ 58 h 95"/>
                <a:gd name="T92" fmla="*/ 14 w 237"/>
                <a:gd name="T93" fmla="*/ 60 h 95"/>
                <a:gd name="T94" fmla="*/ 16 w 237"/>
                <a:gd name="T95" fmla="*/ 64 h 95"/>
                <a:gd name="T96" fmla="*/ 31 w 237"/>
                <a:gd name="T97" fmla="*/ 78 h 95"/>
                <a:gd name="T98" fmla="*/ 25 w 237"/>
                <a:gd name="T99" fmla="*/ 92 h 95"/>
                <a:gd name="T100" fmla="*/ 5 w 237"/>
                <a:gd name="T101" fmla="*/ 91 h 95"/>
                <a:gd name="T102" fmla="*/ 0 w 237"/>
                <a:gd name="T103" fmla="*/ 94 h 95"/>
                <a:gd name="T104" fmla="*/ 0 w 237"/>
                <a:gd name="T105" fmla="*/ 95 h 95"/>
                <a:gd name="T106" fmla="*/ 218 w 237"/>
                <a:gd name="T10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" h="95">
                  <a:moveTo>
                    <a:pt x="218" y="95"/>
                  </a:moveTo>
                  <a:cubicBezTo>
                    <a:pt x="218" y="95"/>
                    <a:pt x="217" y="94"/>
                    <a:pt x="217" y="94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6" y="82"/>
                    <a:pt x="237" y="80"/>
                    <a:pt x="237" y="79"/>
                  </a:cubicBezTo>
                  <a:cubicBezTo>
                    <a:pt x="237" y="78"/>
                    <a:pt x="236" y="78"/>
                    <a:pt x="236" y="77"/>
                  </a:cubicBezTo>
                  <a:cubicBezTo>
                    <a:pt x="235" y="75"/>
                    <a:pt x="233" y="74"/>
                    <a:pt x="231" y="75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4"/>
                    <a:pt x="206" y="70"/>
                    <a:pt x="203" y="66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7" y="49"/>
                    <a:pt x="217" y="48"/>
                    <a:pt x="217" y="46"/>
                  </a:cubicBezTo>
                  <a:cubicBezTo>
                    <a:pt x="217" y="46"/>
                    <a:pt x="217" y="45"/>
                    <a:pt x="216" y="44"/>
                  </a:cubicBezTo>
                  <a:cubicBezTo>
                    <a:pt x="215" y="42"/>
                    <a:pt x="212" y="42"/>
                    <a:pt x="211" y="4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9" y="49"/>
                    <a:pt x="185" y="46"/>
                    <a:pt x="181" y="4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23"/>
                    <a:pt x="189" y="22"/>
                    <a:pt x="189" y="22"/>
                  </a:cubicBezTo>
                  <a:cubicBezTo>
                    <a:pt x="189" y="20"/>
                    <a:pt x="188" y="19"/>
                    <a:pt x="187" y="18"/>
                  </a:cubicBezTo>
                  <a:cubicBezTo>
                    <a:pt x="185" y="17"/>
                    <a:pt x="182" y="18"/>
                    <a:pt x="181" y="20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2" y="32"/>
                    <a:pt x="158" y="30"/>
                    <a:pt x="153" y="2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5"/>
                    <a:pt x="153" y="4"/>
                    <a:pt x="151" y="3"/>
                  </a:cubicBezTo>
                  <a:cubicBezTo>
                    <a:pt x="149" y="3"/>
                    <a:pt x="146" y="4"/>
                    <a:pt x="146" y="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2" y="24"/>
                    <a:pt x="127" y="23"/>
                    <a:pt x="122" y="2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1"/>
                    <a:pt x="114" y="0"/>
                    <a:pt x="112" y="0"/>
                  </a:cubicBezTo>
                  <a:cubicBezTo>
                    <a:pt x="110" y="0"/>
                    <a:pt x="108" y="2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0" y="25"/>
                    <a:pt x="95" y="26"/>
                    <a:pt x="91" y="2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9"/>
                    <a:pt x="76" y="8"/>
                    <a:pt x="74" y="9"/>
                  </a:cubicBezTo>
                  <a:cubicBezTo>
                    <a:pt x="72" y="9"/>
                    <a:pt x="71" y="11"/>
                    <a:pt x="71" y="12"/>
                  </a:cubicBezTo>
                  <a:cubicBezTo>
                    <a:pt x="71" y="13"/>
                    <a:pt x="72" y="13"/>
                    <a:pt x="72" y="1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1" y="36"/>
                    <a:pt x="66" y="39"/>
                    <a:pt x="63" y="42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8"/>
                    <a:pt x="42" y="27"/>
                    <a:pt x="41" y="29"/>
                  </a:cubicBezTo>
                  <a:cubicBezTo>
                    <a:pt x="40" y="30"/>
                    <a:pt x="39" y="31"/>
                    <a:pt x="39" y="32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6" y="56"/>
                    <a:pt x="43" y="60"/>
                    <a:pt x="40" y="6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9" y="56"/>
                    <a:pt x="16" y="56"/>
                    <a:pt x="15" y="58"/>
                  </a:cubicBezTo>
                  <a:cubicBezTo>
                    <a:pt x="15" y="59"/>
                    <a:pt x="14" y="60"/>
                    <a:pt x="14" y="60"/>
                  </a:cubicBezTo>
                  <a:cubicBezTo>
                    <a:pt x="14" y="62"/>
                    <a:pt x="15" y="63"/>
                    <a:pt x="16" y="64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82"/>
                    <a:pt x="27" y="87"/>
                    <a:pt x="25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lnTo>
                    <a:pt x="218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3" name="Freeform 89"/>
          <p:cNvSpPr>
            <a:spLocks noEditPoints="1"/>
          </p:cNvSpPr>
          <p:nvPr/>
        </p:nvSpPr>
        <p:spPr bwMode="black">
          <a:xfrm>
            <a:off x="1602332" y="1944847"/>
            <a:ext cx="684731" cy="440664"/>
          </a:xfrm>
          <a:custGeom>
            <a:avLst/>
            <a:gdLst>
              <a:gd name="T0" fmla="*/ 350 w 3153"/>
              <a:gd name="T1" fmla="*/ 935 h 2031"/>
              <a:gd name="T2" fmla="*/ 788 w 3153"/>
              <a:gd name="T3" fmla="*/ 0 h 2031"/>
              <a:gd name="T4" fmla="*/ 2918 w 3153"/>
              <a:gd name="T5" fmla="*/ 1882 h 2031"/>
              <a:gd name="T6" fmla="*/ 2403 w 3153"/>
              <a:gd name="T7" fmla="*/ 1493 h 2031"/>
              <a:gd name="T8" fmla="*/ 2244 w 3153"/>
              <a:gd name="T9" fmla="*/ 1424 h 2031"/>
              <a:gd name="T10" fmla="*/ 2391 w 3153"/>
              <a:gd name="T11" fmla="*/ 1458 h 2031"/>
              <a:gd name="T12" fmla="*/ 1437 w 3153"/>
              <a:gd name="T13" fmla="*/ 1486 h 2031"/>
              <a:gd name="T14" fmla="*/ 1460 w 3153"/>
              <a:gd name="T15" fmla="*/ 1427 h 2031"/>
              <a:gd name="T16" fmla="*/ 1588 w 3153"/>
              <a:gd name="T17" fmla="*/ 1440 h 2031"/>
              <a:gd name="T18" fmla="*/ 1563 w 3153"/>
              <a:gd name="T19" fmla="*/ 1636 h 2031"/>
              <a:gd name="T20" fmla="*/ 1421 w 3153"/>
              <a:gd name="T21" fmla="*/ 1612 h 2031"/>
              <a:gd name="T22" fmla="*/ 1170 w 3153"/>
              <a:gd name="T23" fmla="*/ 1604 h 2031"/>
              <a:gd name="T24" fmla="*/ 1340 w 3153"/>
              <a:gd name="T25" fmla="*/ 1589 h 2031"/>
              <a:gd name="T26" fmla="*/ 1175 w 3153"/>
              <a:gd name="T27" fmla="*/ 1631 h 2031"/>
              <a:gd name="T28" fmla="*/ 1228 w 3153"/>
              <a:gd name="T29" fmla="*/ 1433 h 2031"/>
              <a:gd name="T30" fmla="*/ 1366 w 3153"/>
              <a:gd name="T31" fmla="*/ 1441 h 2031"/>
              <a:gd name="T32" fmla="*/ 916 w 3153"/>
              <a:gd name="T33" fmla="*/ 1607 h 2031"/>
              <a:gd name="T34" fmla="*/ 1099 w 3153"/>
              <a:gd name="T35" fmla="*/ 1564 h 2031"/>
              <a:gd name="T36" fmla="*/ 911 w 3153"/>
              <a:gd name="T37" fmla="*/ 1624 h 2031"/>
              <a:gd name="T38" fmla="*/ 832 w 3153"/>
              <a:gd name="T39" fmla="*/ 1503 h 2031"/>
              <a:gd name="T40" fmla="*/ 922 w 3153"/>
              <a:gd name="T41" fmla="*/ 1437 h 2031"/>
              <a:gd name="T42" fmla="*/ 999 w 3153"/>
              <a:gd name="T43" fmla="*/ 1440 h 2031"/>
              <a:gd name="T44" fmla="*/ 1143 w 3153"/>
              <a:gd name="T45" fmla="*/ 1436 h 2031"/>
              <a:gd name="T46" fmla="*/ 1113 w 3153"/>
              <a:gd name="T47" fmla="*/ 1496 h 2031"/>
              <a:gd name="T48" fmla="*/ 692 w 3153"/>
              <a:gd name="T49" fmla="*/ 1804 h 2031"/>
              <a:gd name="T50" fmla="*/ 574 w 3153"/>
              <a:gd name="T51" fmla="*/ 1739 h 2031"/>
              <a:gd name="T52" fmla="*/ 656 w 3153"/>
              <a:gd name="T53" fmla="*/ 1687 h 2031"/>
              <a:gd name="T54" fmla="*/ 823 w 3153"/>
              <a:gd name="T55" fmla="*/ 1619 h 2031"/>
              <a:gd name="T56" fmla="*/ 669 w 3153"/>
              <a:gd name="T57" fmla="*/ 1638 h 2031"/>
              <a:gd name="T58" fmla="*/ 713 w 3153"/>
              <a:gd name="T59" fmla="*/ 1551 h 2031"/>
              <a:gd name="T60" fmla="*/ 828 w 3153"/>
              <a:gd name="T61" fmla="*/ 1613 h 2031"/>
              <a:gd name="T62" fmla="*/ 1570 w 3153"/>
              <a:gd name="T63" fmla="*/ 1798 h 2031"/>
              <a:gd name="T64" fmla="*/ 850 w 3153"/>
              <a:gd name="T65" fmla="*/ 1803 h 2031"/>
              <a:gd name="T66" fmla="*/ 882 w 3153"/>
              <a:gd name="T67" fmla="*/ 1698 h 2031"/>
              <a:gd name="T68" fmla="*/ 1563 w 3153"/>
              <a:gd name="T69" fmla="*/ 1687 h 2031"/>
              <a:gd name="T70" fmla="*/ 1670 w 3153"/>
              <a:gd name="T71" fmla="*/ 1489 h 2031"/>
              <a:gd name="T72" fmla="*/ 1693 w 3153"/>
              <a:gd name="T73" fmla="*/ 1424 h 2031"/>
              <a:gd name="T74" fmla="*/ 1793 w 3153"/>
              <a:gd name="T75" fmla="*/ 1500 h 2031"/>
              <a:gd name="T76" fmla="*/ 1675 w 3153"/>
              <a:gd name="T77" fmla="*/ 1612 h 2031"/>
              <a:gd name="T78" fmla="*/ 1843 w 3153"/>
              <a:gd name="T79" fmla="*/ 1621 h 2031"/>
              <a:gd name="T80" fmla="*/ 1804 w 3153"/>
              <a:gd name="T81" fmla="*/ 1637 h 2031"/>
              <a:gd name="T82" fmla="*/ 1866 w 3153"/>
              <a:gd name="T83" fmla="*/ 1793 h 2031"/>
              <a:gd name="T84" fmla="*/ 1690 w 3153"/>
              <a:gd name="T85" fmla="*/ 1778 h 2031"/>
              <a:gd name="T86" fmla="*/ 1686 w 3153"/>
              <a:gd name="T87" fmla="*/ 1702 h 2031"/>
              <a:gd name="T88" fmla="*/ 1724 w 3153"/>
              <a:gd name="T89" fmla="*/ 1685 h 2031"/>
              <a:gd name="T90" fmla="*/ 1843 w 3153"/>
              <a:gd name="T91" fmla="*/ 1691 h 2031"/>
              <a:gd name="T92" fmla="*/ 2009 w 3153"/>
              <a:gd name="T93" fmla="*/ 1439 h 2031"/>
              <a:gd name="T94" fmla="*/ 2140 w 3153"/>
              <a:gd name="T95" fmla="*/ 1428 h 2031"/>
              <a:gd name="T96" fmla="*/ 2161 w 3153"/>
              <a:gd name="T97" fmla="*/ 1499 h 2031"/>
              <a:gd name="T98" fmla="*/ 2064 w 3153"/>
              <a:gd name="T99" fmla="*/ 1588 h 2031"/>
              <a:gd name="T100" fmla="*/ 2218 w 3153"/>
              <a:gd name="T101" fmla="*/ 1565 h 2031"/>
              <a:gd name="T102" fmla="*/ 2225 w 3153"/>
              <a:gd name="T103" fmla="*/ 1634 h 2031"/>
              <a:gd name="T104" fmla="*/ 2319 w 3153"/>
              <a:gd name="T105" fmla="*/ 1790 h 2031"/>
              <a:gd name="T106" fmla="*/ 2131 w 3153"/>
              <a:gd name="T107" fmla="*/ 1770 h 2031"/>
              <a:gd name="T108" fmla="*/ 2145 w 3153"/>
              <a:gd name="T109" fmla="*/ 1683 h 2031"/>
              <a:gd name="T110" fmla="*/ 2340 w 3153"/>
              <a:gd name="T111" fmla="*/ 1624 h 2031"/>
              <a:gd name="T112" fmla="*/ 2463 w 3153"/>
              <a:gd name="T113" fmla="*/ 1564 h 2031"/>
              <a:gd name="T114" fmla="*/ 2434 w 3153"/>
              <a:gd name="T115" fmla="*/ 1636 h 2031"/>
              <a:gd name="T116" fmla="*/ 2415 w 3153"/>
              <a:gd name="T117" fmla="*/ 1769 h 2031"/>
              <a:gd name="T118" fmla="*/ 2500 w 3153"/>
              <a:gd name="T119" fmla="*/ 1683 h 2031"/>
              <a:gd name="T120" fmla="*/ 2605 w 3153"/>
              <a:gd name="T121" fmla="*/ 1791 h 2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53" h="2031">
                <a:moveTo>
                  <a:pt x="448" y="830"/>
                </a:moveTo>
                <a:cubicBezTo>
                  <a:pt x="368" y="755"/>
                  <a:pt x="368" y="615"/>
                  <a:pt x="448" y="539"/>
                </a:cubicBezTo>
                <a:cubicBezTo>
                  <a:pt x="393" y="549"/>
                  <a:pt x="339" y="610"/>
                  <a:pt x="339" y="685"/>
                </a:cubicBezTo>
                <a:cubicBezTo>
                  <a:pt x="339" y="759"/>
                  <a:pt x="393" y="820"/>
                  <a:pt x="448" y="830"/>
                </a:cubicBezTo>
                <a:close/>
                <a:moveTo>
                  <a:pt x="2814" y="685"/>
                </a:moveTo>
                <a:cubicBezTo>
                  <a:pt x="2815" y="610"/>
                  <a:pt x="2761" y="549"/>
                  <a:pt x="2706" y="539"/>
                </a:cubicBezTo>
                <a:cubicBezTo>
                  <a:pt x="2786" y="615"/>
                  <a:pt x="2786" y="755"/>
                  <a:pt x="2706" y="830"/>
                </a:cubicBezTo>
                <a:cubicBezTo>
                  <a:pt x="2761" y="820"/>
                  <a:pt x="2815" y="759"/>
                  <a:pt x="2814" y="685"/>
                </a:cubicBezTo>
                <a:close/>
                <a:moveTo>
                  <a:pt x="2804" y="935"/>
                </a:moveTo>
                <a:cubicBezTo>
                  <a:pt x="2886" y="904"/>
                  <a:pt x="2970" y="808"/>
                  <a:pt x="2969" y="685"/>
                </a:cubicBezTo>
                <a:cubicBezTo>
                  <a:pt x="2970" y="561"/>
                  <a:pt x="2886" y="465"/>
                  <a:pt x="2804" y="434"/>
                </a:cubicBezTo>
                <a:cubicBezTo>
                  <a:pt x="2871" y="501"/>
                  <a:pt x="2915" y="591"/>
                  <a:pt x="2914" y="685"/>
                </a:cubicBezTo>
                <a:cubicBezTo>
                  <a:pt x="2915" y="778"/>
                  <a:pt x="2871" y="868"/>
                  <a:pt x="2804" y="935"/>
                </a:cubicBezTo>
                <a:close/>
                <a:moveTo>
                  <a:pt x="350" y="935"/>
                </a:moveTo>
                <a:cubicBezTo>
                  <a:pt x="282" y="868"/>
                  <a:pt x="239" y="778"/>
                  <a:pt x="239" y="685"/>
                </a:cubicBezTo>
                <a:cubicBezTo>
                  <a:pt x="239" y="591"/>
                  <a:pt x="282" y="501"/>
                  <a:pt x="350" y="434"/>
                </a:cubicBezTo>
                <a:cubicBezTo>
                  <a:pt x="267" y="465"/>
                  <a:pt x="183" y="561"/>
                  <a:pt x="184" y="685"/>
                </a:cubicBezTo>
                <a:cubicBezTo>
                  <a:pt x="183" y="808"/>
                  <a:pt x="267" y="904"/>
                  <a:pt x="350" y="935"/>
                </a:cubicBezTo>
                <a:close/>
                <a:moveTo>
                  <a:pt x="2877" y="1804"/>
                </a:moveTo>
                <a:cubicBezTo>
                  <a:pt x="2844" y="1765"/>
                  <a:pt x="2811" y="1726"/>
                  <a:pt x="2778" y="1687"/>
                </a:cubicBezTo>
                <a:cubicBezTo>
                  <a:pt x="2705" y="1601"/>
                  <a:pt x="2633" y="1516"/>
                  <a:pt x="2560" y="1430"/>
                </a:cubicBezTo>
                <a:cubicBezTo>
                  <a:pt x="2557" y="1426"/>
                  <a:pt x="2553" y="1421"/>
                  <a:pt x="2549" y="1417"/>
                </a:cubicBezTo>
                <a:cubicBezTo>
                  <a:pt x="2534" y="1399"/>
                  <a:pt x="2511" y="1389"/>
                  <a:pt x="2489" y="1381"/>
                </a:cubicBezTo>
                <a:cubicBezTo>
                  <a:pt x="2466" y="1373"/>
                  <a:pt x="2441" y="1368"/>
                  <a:pt x="2416" y="1367"/>
                </a:cubicBezTo>
                <a:cubicBezTo>
                  <a:pt x="2503" y="1344"/>
                  <a:pt x="2567" y="1266"/>
                  <a:pt x="2567" y="1172"/>
                </a:cubicBezTo>
                <a:cubicBezTo>
                  <a:pt x="2567" y="202"/>
                  <a:pt x="2567" y="202"/>
                  <a:pt x="2567" y="202"/>
                </a:cubicBezTo>
                <a:cubicBezTo>
                  <a:pt x="2567" y="90"/>
                  <a:pt x="2476" y="0"/>
                  <a:pt x="2365" y="0"/>
                </a:cubicBezTo>
                <a:cubicBezTo>
                  <a:pt x="788" y="0"/>
                  <a:pt x="788" y="0"/>
                  <a:pt x="788" y="0"/>
                </a:cubicBezTo>
                <a:cubicBezTo>
                  <a:pt x="677" y="0"/>
                  <a:pt x="586" y="90"/>
                  <a:pt x="586" y="202"/>
                </a:cubicBezTo>
                <a:cubicBezTo>
                  <a:pt x="586" y="1172"/>
                  <a:pt x="586" y="1172"/>
                  <a:pt x="586" y="1172"/>
                </a:cubicBezTo>
                <a:cubicBezTo>
                  <a:pt x="586" y="1266"/>
                  <a:pt x="651" y="1345"/>
                  <a:pt x="738" y="1368"/>
                </a:cubicBezTo>
                <a:cubicBezTo>
                  <a:pt x="689" y="1370"/>
                  <a:pt x="633" y="1388"/>
                  <a:pt x="600" y="1426"/>
                </a:cubicBezTo>
                <a:cubicBezTo>
                  <a:pt x="575" y="1457"/>
                  <a:pt x="549" y="1487"/>
                  <a:pt x="524" y="1518"/>
                </a:cubicBezTo>
                <a:cubicBezTo>
                  <a:pt x="446" y="1610"/>
                  <a:pt x="368" y="1703"/>
                  <a:pt x="290" y="1796"/>
                </a:cubicBezTo>
                <a:cubicBezTo>
                  <a:pt x="271" y="1819"/>
                  <a:pt x="235" y="1852"/>
                  <a:pt x="235" y="1884"/>
                </a:cubicBezTo>
                <a:cubicBezTo>
                  <a:pt x="235" y="1971"/>
                  <a:pt x="235" y="1971"/>
                  <a:pt x="235" y="1971"/>
                </a:cubicBezTo>
                <a:cubicBezTo>
                  <a:pt x="236" y="1982"/>
                  <a:pt x="238" y="1993"/>
                  <a:pt x="244" y="2002"/>
                </a:cubicBezTo>
                <a:cubicBezTo>
                  <a:pt x="264" y="2030"/>
                  <a:pt x="304" y="2031"/>
                  <a:pt x="336" y="2031"/>
                </a:cubicBezTo>
                <a:cubicBezTo>
                  <a:pt x="380" y="2031"/>
                  <a:pt x="2688" y="2031"/>
                  <a:pt x="2758" y="2031"/>
                </a:cubicBezTo>
                <a:cubicBezTo>
                  <a:pt x="2792" y="2031"/>
                  <a:pt x="2831" y="2027"/>
                  <a:pt x="2865" y="2020"/>
                </a:cubicBezTo>
                <a:cubicBezTo>
                  <a:pt x="2888" y="2016"/>
                  <a:pt x="2915" y="2003"/>
                  <a:pt x="2918" y="1976"/>
                </a:cubicBezTo>
                <a:cubicBezTo>
                  <a:pt x="2918" y="1882"/>
                  <a:pt x="2918" y="1882"/>
                  <a:pt x="2918" y="1882"/>
                </a:cubicBezTo>
                <a:cubicBezTo>
                  <a:pt x="2921" y="1861"/>
                  <a:pt x="2909" y="1841"/>
                  <a:pt x="2896" y="1826"/>
                </a:cubicBezTo>
                <a:cubicBezTo>
                  <a:pt x="2889" y="1818"/>
                  <a:pt x="2883" y="1811"/>
                  <a:pt x="2877" y="1804"/>
                </a:cubicBezTo>
                <a:close/>
                <a:moveTo>
                  <a:pt x="705" y="1159"/>
                </a:moveTo>
                <a:cubicBezTo>
                  <a:pt x="705" y="215"/>
                  <a:pt x="705" y="215"/>
                  <a:pt x="705" y="215"/>
                </a:cubicBezTo>
                <a:cubicBezTo>
                  <a:pt x="705" y="157"/>
                  <a:pt x="752" y="111"/>
                  <a:pt x="809" y="111"/>
                </a:cubicBezTo>
                <a:cubicBezTo>
                  <a:pt x="2344" y="111"/>
                  <a:pt x="2344" y="111"/>
                  <a:pt x="2344" y="111"/>
                </a:cubicBezTo>
                <a:cubicBezTo>
                  <a:pt x="2401" y="111"/>
                  <a:pt x="2448" y="157"/>
                  <a:pt x="2448" y="215"/>
                </a:cubicBezTo>
                <a:cubicBezTo>
                  <a:pt x="2448" y="1159"/>
                  <a:pt x="2448" y="1159"/>
                  <a:pt x="2448" y="1159"/>
                </a:cubicBezTo>
                <a:cubicBezTo>
                  <a:pt x="2448" y="1216"/>
                  <a:pt x="2401" y="1263"/>
                  <a:pt x="2344" y="1263"/>
                </a:cubicBezTo>
                <a:cubicBezTo>
                  <a:pt x="809" y="1263"/>
                  <a:pt x="809" y="1263"/>
                  <a:pt x="809" y="1263"/>
                </a:cubicBezTo>
                <a:cubicBezTo>
                  <a:pt x="752" y="1263"/>
                  <a:pt x="705" y="1216"/>
                  <a:pt x="705" y="1159"/>
                </a:cubicBezTo>
                <a:close/>
                <a:moveTo>
                  <a:pt x="2407" y="1487"/>
                </a:moveTo>
                <a:cubicBezTo>
                  <a:pt x="2407" y="1489"/>
                  <a:pt x="2406" y="1491"/>
                  <a:pt x="2404" y="1493"/>
                </a:cubicBezTo>
                <a:cubicBezTo>
                  <a:pt x="2404" y="1493"/>
                  <a:pt x="2403" y="1493"/>
                  <a:pt x="2403" y="1493"/>
                </a:cubicBezTo>
                <a:cubicBezTo>
                  <a:pt x="2403" y="1493"/>
                  <a:pt x="2403" y="1493"/>
                  <a:pt x="2403" y="1493"/>
                </a:cubicBezTo>
                <a:cubicBezTo>
                  <a:pt x="2403" y="1494"/>
                  <a:pt x="2403" y="1494"/>
                  <a:pt x="2402" y="1494"/>
                </a:cubicBezTo>
                <a:cubicBezTo>
                  <a:pt x="2402" y="1494"/>
                  <a:pt x="2402" y="1494"/>
                  <a:pt x="2401" y="1495"/>
                </a:cubicBezTo>
                <a:cubicBezTo>
                  <a:pt x="2401" y="1495"/>
                  <a:pt x="2400" y="1495"/>
                  <a:pt x="2400" y="1496"/>
                </a:cubicBezTo>
                <a:cubicBezTo>
                  <a:pt x="2399" y="1496"/>
                  <a:pt x="2399" y="1496"/>
                  <a:pt x="2398" y="1496"/>
                </a:cubicBezTo>
                <a:cubicBezTo>
                  <a:pt x="2388" y="1501"/>
                  <a:pt x="2374" y="1500"/>
                  <a:pt x="2362" y="1500"/>
                </a:cubicBezTo>
                <a:cubicBezTo>
                  <a:pt x="2304" y="1500"/>
                  <a:pt x="2304" y="1500"/>
                  <a:pt x="2304" y="1500"/>
                </a:cubicBezTo>
                <a:cubicBezTo>
                  <a:pt x="2293" y="1500"/>
                  <a:pt x="2281" y="1498"/>
                  <a:pt x="2271" y="1493"/>
                </a:cubicBezTo>
                <a:cubicBezTo>
                  <a:pt x="2267" y="1491"/>
                  <a:pt x="2263" y="1489"/>
                  <a:pt x="2260" y="1487"/>
                </a:cubicBezTo>
                <a:cubicBezTo>
                  <a:pt x="2257" y="1484"/>
                  <a:pt x="2254" y="1482"/>
                  <a:pt x="2252" y="1479"/>
                </a:cubicBezTo>
                <a:cubicBezTo>
                  <a:pt x="2250" y="1474"/>
                  <a:pt x="2250" y="1474"/>
                  <a:pt x="2250" y="1474"/>
                </a:cubicBezTo>
                <a:cubicBezTo>
                  <a:pt x="2244" y="1463"/>
                  <a:pt x="2236" y="1453"/>
                  <a:pt x="2231" y="1441"/>
                </a:cubicBezTo>
                <a:cubicBezTo>
                  <a:pt x="2227" y="1433"/>
                  <a:pt x="2231" y="1429"/>
                  <a:pt x="2238" y="1426"/>
                </a:cubicBezTo>
                <a:cubicBezTo>
                  <a:pt x="2240" y="1425"/>
                  <a:pt x="2242" y="1424"/>
                  <a:pt x="2244" y="1424"/>
                </a:cubicBezTo>
                <a:cubicBezTo>
                  <a:pt x="2248" y="1423"/>
                  <a:pt x="2253" y="1422"/>
                  <a:pt x="2258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66" y="1422"/>
                  <a:pt x="2266" y="1422"/>
                  <a:pt x="2266" y="1422"/>
                </a:cubicBezTo>
                <a:cubicBezTo>
                  <a:pt x="2282" y="1422"/>
                  <a:pt x="2297" y="1422"/>
                  <a:pt x="2312" y="1422"/>
                </a:cubicBezTo>
                <a:cubicBezTo>
                  <a:pt x="2313" y="1422"/>
                  <a:pt x="2313" y="1422"/>
                  <a:pt x="2313" y="1422"/>
                </a:cubicBezTo>
                <a:cubicBezTo>
                  <a:pt x="2328" y="1422"/>
                  <a:pt x="2328" y="1422"/>
                  <a:pt x="2328" y="1422"/>
                </a:cubicBezTo>
                <a:cubicBezTo>
                  <a:pt x="2333" y="1422"/>
                  <a:pt x="2339" y="1422"/>
                  <a:pt x="2344" y="1423"/>
                </a:cubicBezTo>
                <a:cubicBezTo>
                  <a:pt x="2347" y="1424"/>
                  <a:pt x="2351" y="1425"/>
                  <a:pt x="2354" y="1426"/>
                </a:cubicBezTo>
                <a:cubicBezTo>
                  <a:pt x="2355" y="1426"/>
                  <a:pt x="2355" y="1426"/>
                  <a:pt x="2356" y="1426"/>
                </a:cubicBezTo>
                <a:cubicBezTo>
                  <a:pt x="2356" y="1427"/>
                  <a:pt x="2356" y="1427"/>
                  <a:pt x="2357" y="1427"/>
                </a:cubicBezTo>
                <a:cubicBezTo>
                  <a:pt x="2357" y="1427"/>
                  <a:pt x="2358" y="1427"/>
                  <a:pt x="2358" y="1427"/>
                </a:cubicBezTo>
                <a:cubicBezTo>
                  <a:pt x="2363" y="1429"/>
                  <a:pt x="2367" y="1431"/>
                  <a:pt x="2371" y="1433"/>
                </a:cubicBezTo>
                <a:cubicBezTo>
                  <a:pt x="2374" y="1436"/>
                  <a:pt x="2377" y="1438"/>
                  <a:pt x="2379" y="1441"/>
                </a:cubicBezTo>
                <a:cubicBezTo>
                  <a:pt x="2391" y="1458"/>
                  <a:pt x="2391" y="1458"/>
                  <a:pt x="2391" y="1458"/>
                </a:cubicBezTo>
                <a:cubicBezTo>
                  <a:pt x="2394" y="1463"/>
                  <a:pt x="2401" y="1471"/>
                  <a:pt x="2404" y="1478"/>
                </a:cubicBezTo>
                <a:cubicBezTo>
                  <a:pt x="2404" y="1478"/>
                  <a:pt x="2404" y="1478"/>
                  <a:pt x="2404" y="1478"/>
                </a:cubicBezTo>
                <a:cubicBezTo>
                  <a:pt x="2406" y="1481"/>
                  <a:pt x="2407" y="1484"/>
                  <a:pt x="2407" y="1487"/>
                </a:cubicBezTo>
                <a:close/>
                <a:moveTo>
                  <a:pt x="1589" y="1480"/>
                </a:moveTo>
                <a:cubicBezTo>
                  <a:pt x="1589" y="1483"/>
                  <a:pt x="1588" y="1485"/>
                  <a:pt x="1587" y="1487"/>
                </a:cubicBezTo>
                <a:cubicBezTo>
                  <a:pt x="1576" y="1507"/>
                  <a:pt x="1525" y="1502"/>
                  <a:pt x="1507" y="1502"/>
                </a:cubicBezTo>
                <a:cubicBezTo>
                  <a:pt x="1496" y="1502"/>
                  <a:pt x="1485" y="1502"/>
                  <a:pt x="1474" y="1502"/>
                </a:cubicBezTo>
                <a:cubicBezTo>
                  <a:pt x="1464" y="1502"/>
                  <a:pt x="1451" y="1500"/>
                  <a:pt x="1442" y="1493"/>
                </a:cubicBezTo>
                <a:cubicBezTo>
                  <a:pt x="1442" y="1493"/>
                  <a:pt x="1441" y="1492"/>
                  <a:pt x="1441" y="1492"/>
                </a:cubicBezTo>
                <a:cubicBezTo>
                  <a:pt x="1441" y="1492"/>
                  <a:pt x="1440" y="1491"/>
                  <a:pt x="1440" y="1491"/>
                </a:cubicBezTo>
                <a:cubicBezTo>
                  <a:pt x="1439" y="1490"/>
                  <a:pt x="1439" y="1490"/>
                  <a:pt x="1439" y="1489"/>
                </a:cubicBezTo>
                <a:cubicBezTo>
                  <a:pt x="1439" y="1489"/>
                  <a:pt x="1439" y="1489"/>
                  <a:pt x="1438" y="1489"/>
                </a:cubicBezTo>
                <a:cubicBezTo>
                  <a:pt x="1438" y="1489"/>
                  <a:pt x="1438" y="1489"/>
                  <a:pt x="1438" y="1489"/>
                </a:cubicBezTo>
                <a:cubicBezTo>
                  <a:pt x="1438" y="1488"/>
                  <a:pt x="1437" y="1487"/>
                  <a:pt x="1437" y="1486"/>
                </a:cubicBezTo>
                <a:cubicBezTo>
                  <a:pt x="1436" y="1484"/>
                  <a:pt x="1436" y="1483"/>
                  <a:pt x="1436" y="1481"/>
                </a:cubicBezTo>
                <a:cubicBezTo>
                  <a:pt x="1436" y="1479"/>
                  <a:pt x="1436" y="1479"/>
                  <a:pt x="1436" y="1479"/>
                </a:cubicBezTo>
                <a:cubicBezTo>
                  <a:pt x="1437" y="1477"/>
                  <a:pt x="1437" y="1474"/>
                  <a:pt x="1437" y="1472"/>
                </a:cubicBezTo>
                <a:cubicBezTo>
                  <a:pt x="1437" y="1471"/>
                  <a:pt x="1437" y="1471"/>
                  <a:pt x="1437" y="1471"/>
                </a:cubicBezTo>
                <a:cubicBezTo>
                  <a:pt x="1438" y="1463"/>
                  <a:pt x="1438" y="1454"/>
                  <a:pt x="1440" y="1446"/>
                </a:cubicBezTo>
                <a:cubicBezTo>
                  <a:pt x="1440" y="1443"/>
                  <a:pt x="1440" y="1443"/>
                  <a:pt x="1440" y="1443"/>
                </a:cubicBezTo>
                <a:cubicBezTo>
                  <a:pt x="1441" y="1441"/>
                  <a:pt x="1442" y="1438"/>
                  <a:pt x="1444" y="1436"/>
                </a:cubicBezTo>
                <a:cubicBezTo>
                  <a:pt x="1446" y="1434"/>
                  <a:pt x="1448" y="1433"/>
                  <a:pt x="1450" y="1431"/>
                </a:cubicBezTo>
                <a:cubicBezTo>
                  <a:pt x="1450" y="1431"/>
                  <a:pt x="1450" y="1431"/>
                  <a:pt x="1450" y="1431"/>
                </a:cubicBezTo>
                <a:cubicBezTo>
                  <a:pt x="1451" y="1431"/>
                  <a:pt x="1451" y="1430"/>
                  <a:pt x="1452" y="1430"/>
                </a:cubicBezTo>
                <a:cubicBezTo>
                  <a:pt x="1452" y="1430"/>
                  <a:pt x="1453" y="1430"/>
                  <a:pt x="1453" y="1429"/>
                </a:cubicBezTo>
                <a:cubicBezTo>
                  <a:pt x="1453" y="1429"/>
                  <a:pt x="1454" y="1429"/>
                  <a:pt x="1454" y="1429"/>
                </a:cubicBezTo>
                <a:cubicBezTo>
                  <a:pt x="1455" y="1428"/>
                  <a:pt x="1457" y="1428"/>
                  <a:pt x="1458" y="1427"/>
                </a:cubicBezTo>
                <a:cubicBezTo>
                  <a:pt x="1459" y="1427"/>
                  <a:pt x="1459" y="1427"/>
                  <a:pt x="1460" y="1427"/>
                </a:cubicBezTo>
                <a:cubicBezTo>
                  <a:pt x="1461" y="1426"/>
                  <a:pt x="1463" y="1426"/>
                  <a:pt x="1464" y="1426"/>
                </a:cubicBezTo>
                <a:cubicBezTo>
                  <a:pt x="1465" y="1426"/>
                  <a:pt x="1465" y="1425"/>
                  <a:pt x="1466" y="1425"/>
                </a:cubicBezTo>
                <a:cubicBezTo>
                  <a:pt x="1466" y="1425"/>
                  <a:pt x="1466" y="1425"/>
                  <a:pt x="1466" y="1425"/>
                </a:cubicBezTo>
                <a:cubicBezTo>
                  <a:pt x="1467" y="1425"/>
                  <a:pt x="1468" y="1425"/>
                  <a:pt x="1468" y="1425"/>
                </a:cubicBezTo>
                <a:cubicBezTo>
                  <a:pt x="1472" y="1424"/>
                  <a:pt x="1476" y="1424"/>
                  <a:pt x="1480" y="1424"/>
                </a:cubicBezTo>
                <a:cubicBezTo>
                  <a:pt x="1483" y="1424"/>
                  <a:pt x="1483" y="1424"/>
                  <a:pt x="1483" y="1424"/>
                </a:cubicBezTo>
                <a:cubicBezTo>
                  <a:pt x="1487" y="1424"/>
                  <a:pt x="1492" y="1424"/>
                  <a:pt x="1496" y="1424"/>
                </a:cubicBezTo>
                <a:cubicBezTo>
                  <a:pt x="1550" y="1424"/>
                  <a:pt x="1550" y="1424"/>
                  <a:pt x="1550" y="1424"/>
                </a:cubicBezTo>
                <a:cubicBezTo>
                  <a:pt x="1551" y="1424"/>
                  <a:pt x="1552" y="1424"/>
                  <a:pt x="1554" y="1424"/>
                </a:cubicBezTo>
                <a:cubicBezTo>
                  <a:pt x="1554" y="1424"/>
                  <a:pt x="1555" y="1424"/>
                  <a:pt x="1555" y="1424"/>
                </a:cubicBezTo>
                <a:cubicBezTo>
                  <a:pt x="1556" y="1424"/>
                  <a:pt x="1558" y="1424"/>
                  <a:pt x="1559" y="1424"/>
                </a:cubicBezTo>
                <a:cubicBezTo>
                  <a:pt x="1570" y="1425"/>
                  <a:pt x="1582" y="1428"/>
                  <a:pt x="1586" y="1438"/>
                </a:cubicBezTo>
                <a:cubicBezTo>
                  <a:pt x="1587" y="1438"/>
                  <a:pt x="1587" y="1439"/>
                  <a:pt x="1587" y="1440"/>
                </a:cubicBezTo>
                <a:cubicBezTo>
                  <a:pt x="1588" y="1440"/>
                  <a:pt x="1588" y="1440"/>
                  <a:pt x="1588" y="1440"/>
                </a:cubicBezTo>
                <a:cubicBezTo>
                  <a:pt x="1591" y="1452"/>
                  <a:pt x="1588" y="1466"/>
                  <a:pt x="1589" y="1478"/>
                </a:cubicBezTo>
                <a:lnTo>
                  <a:pt x="1589" y="1480"/>
                </a:lnTo>
                <a:close/>
                <a:moveTo>
                  <a:pt x="1511" y="1543"/>
                </a:moveTo>
                <a:cubicBezTo>
                  <a:pt x="1531" y="1543"/>
                  <a:pt x="1577" y="1537"/>
                  <a:pt x="1588" y="1559"/>
                </a:cubicBezTo>
                <a:cubicBezTo>
                  <a:pt x="1589" y="1561"/>
                  <a:pt x="1590" y="1563"/>
                  <a:pt x="1590" y="1566"/>
                </a:cubicBezTo>
                <a:cubicBezTo>
                  <a:pt x="1590" y="1589"/>
                  <a:pt x="1590" y="1589"/>
                  <a:pt x="1590" y="1589"/>
                </a:cubicBezTo>
                <a:cubicBezTo>
                  <a:pt x="1590" y="1595"/>
                  <a:pt x="1590" y="1602"/>
                  <a:pt x="1590" y="1609"/>
                </a:cubicBezTo>
                <a:cubicBezTo>
                  <a:pt x="1590" y="1609"/>
                  <a:pt x="1590" y="1609"/>
                  <a:pt x="1590" y="1609"/>
                </a:cubicBezTo>
                <a:cubicBezTo>
                  <a:pt x="1590" y="1612"/>
                  <a:pt x="1590" y="1612"/>
                  <a:pt x="1590" y="1612"/>
                </a:cubicBezTo>
                <a:cubicBezTo>
                  <a:pt x="1590" y="1615"/>
                  <a:pt x="1589" y="1619"/>
                  <a:pt x="1587" y="1622"/>
                </a:cubicBezTo>
                <a:cubicBezTo>
                  <a:pt x="1587" y="1622"/>
                  <a:pt x="1586" y="1623"/>
                  <a:pt x="1586" y="1623"/>
                </a:cubicBezTo>
                <a:cubicBezTo>
                  <a:pt x="1585" y="1624"/>
                  <a:pt x="1584" y="1625"/>
                  <a:pt x="1583" y="1626"/>
                </a:cubicBezTo>
                <a:cubicBezTo>
                  <a:pt x="1583" y="1626"/>
                  <a:pt x="1583" y="1626"/>
                  <a:pt x="1583" y="1626"/>
                </a:cubicBezTo>
                <a:cubicBezTo>
                  <a:pt x="1578" y="1631"/>
                  <a:pt x="1571" y="1634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3" y="1636"/>
                  <a:pt x="1563" y="1636"/>
                  <a:pt x="1563" y="1636"/>
                </a:cubicBezTo>
                <a:cubicBezTo>
                  <a:pt x="1560" y="1637"/>
                  <a:pt x="1558" y="1637"/>
                  <a:pt x="1556" y="1637"/>
                </a:cubicBezTo>
                <a:cubicBezTo>
                  <a:pt x="1555" y="1637"/>
                  <a:pt x="1554" y="1637"/>
                  <a:pt x="1554" y="1638"/>
                </a:cubicBezTo>
                <a:cubicBezTo>
                  <a:pt x="1551" y="1638"/>
                  <a:pt x="1548" y="1638"/>
                  <a:pt x="1546" y="1638"/>
                </a:cubicBezTo>
                <a:cubicBezTo>
                  <a:pt x="1546" y="1638"/>
                  <a:pt x="1546" y="1638"/>
                  <a:pt x="1546" y="1638"/>
                </a:cubicBezTo>
                <a:cubicBezTo>
                  <a:pt x="1463" y="1638"/>
                  <a:pt x="1463" y="1638"/>
                  <a:pt x="1463" y="1638"/>
                </a:cubicBezTo>
                <a:cubicBezTo>
                  <a:pt x="1453" y="1638"/>
                  <a:pt x="1441" y="1636"/>
                  <a:pt x="1432" y="1631"/>
                </a:cubicBezTo>
                <a:cubicBezTo>
                  <a:pt x="1432" y="1631"/>
                  <a:pt x="1432" y="1631"/>
                  <a:pt x="1432" y="1631"/>
                </a:cubicBezTo>
                <a:cubicBezTo>
                  <a:pt x="1432" y="1631"/>
                  <a:pt x="1432" y="1630"/>
                  <a:pt x="1432" y="1630"/>
                </a:cubicBezTo>
                <a:cubicBezTo>
                  <a:pt x="1431" y="1629"/>
                  <a:pt x="1429" y="1628"/>
                  <a:pt x="1427" y="1627"/>
                </a:cubicBezTo>
                <a:cubicBezTo>
                  <a:pt x="1426" y="1626"/>
                  <a:pt x="1425" y="1624"/>
                  <a:pt x="1424" y="1623"/>
                </a:cubicBezTo>
                <a:cubicBezTo>
                  <a:pt x="1424" y="1623"/>
                  <a:pt x="1424" y="1623"/>
                  <a:pt x="1424" y="1622"/>
                </a:cubicBezTo>
                <a:cubicBezTo>
                  <a:pt x="1422" y="1619"/>
                  <a:pt x="1421" y="1616"/>
                  <a:pt x="1421" y="1612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2" y="1606"/>
                  <a:pt x="1422" y="1606"/>
                  <a:pt x="1422" y="1606"/>
                </a:cubicBezTo>
                <a:cubicBezTo>
                  <a:pt x="1424" y="1593"/>
                  <a:pt x="1425" y="1580"/>
                  <a:pt x="1427" y="1567"/>
                </a:cubicBezTo>
                <a:cubicBezTo>
                  <a:pt x="1427" y="1566"/>
                  <a:pt x="1427" y="1566"/>
                  <a:pt x="1427" y="1566"/>
                </a:cubicBezTo>
                <a:cubicBezTo>
                  <a:pt x="1427" y="1566"/>
                  <a:pt x="1427" y="1566"/>
                  <a:pt x="1427" y="1565"/>
                </a:cubicBezTo>
                <a:cubicBezTo>
                  <a:pt x="1432" y="1536"/>
                  <a:pt x="1490" y="1543"/>
                  <a:pt x="1511" y="1543"/>
                </a:cubicBezTo>
                <a:close/>
                <a:moveTo>
                  <a:pt x="1175" y="1631"/>
                </a:moveTo>
                <a:cubicBezTo>
                  <a:pt x="1173" y="1630"/>
                  <a:pt x="1172" y="1629"/>
                  <a:pt x="1170" y="1627"/>
                </a:cubicBezTo>
                <a:cubicBezTo>
                  <a:pt x="1169" y="1626"/>
                  <a:pt x="1169" y="1625"/>
                  <a:pt x="1168" y="1624"/>
                </a:cubicBezTo>
                <a:cubicBezTo>
                  <a:pt x="1168" y="1623"/>
                  <a:pt x="1168" y="1623"/>
                  <a:pt x="1168" y="1623"/>
                </a:cubicBezTo>
                <a:cubicBezTo>
                  <a:pt x="1166" y="1620"/>
                  <a:pt x="1166" y="1616"/>
                  <a:pt x="1167" y="1613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7"/>
                  <a:pt x="1169" y="1607"/>
                  <a:pt x="1169" y="1607"/>
                </a:cubicBezTo>
                <a:cubicBezTo>
                  <a:pt x="1169" y="1606"/>
                  <a:pt x="1169" y="1605"/>
                  <a:pt x="1170" y="1604"/>
                </a:cubicBezTo>
                <a:cubicBezTo>
                  <a:pt x="1181" y="1567"/>
                  <a:pt x="1181" y="1567"/>
                  <a:pt x="1181" y="1567"/>
                </a:cubicBezTo>
                <a:cubicBezTo>
                  <a:pt x="1181" y="1566"/>
                  <a:pt x="1181" y="1566"/>
                  <a:pt x="1182" y="1565"/>
                </a:cubicBezTo>
                <a:cubicBezTo>
                  <a:pt x="1193" y="1537"/>
                  <a:pt x="1244" y="1543"/>
                  <a:pt x="1268" y="1543"/>
                </a:cubicBezTo>
                <a:cubicBezTo>
                  <a:pt x="1278" y="1543"/>
                  <a:pt x="1297" y="1542"/>
                  <a:pt x="1314" y="1543"/>
                </a:cubicBezTo>
                <a:cubicBezTo>
                  <a:pt x="1317" y="1544"/>
                  <a:pt x="1320" y="1544"/>
                  <a:pt x="1323" y="1545"/>
                </a:cubicBezTo>
                <a:cubicBezTo>
                  <a:pt x="1323" y="1545"/>
                  <a:pt x="1323" y="1545"/>
                  <a:pt x="1324" y="1545"/>
                </a:cubicBezTo>
                <a:cubicBezTo>
                  <a:pt x="1332" y="1547"/>
                  <a:pt x="1339" y="1551"/>
                  <a:pt x="1342" y="1556"/>
                </a:cubicBezTo>
                <a:cubicBezTo>
                  <a:pt x="1342" y="1557"/>
                  <a:pt x="1342" y="1557"/>
                  <a:pt x="1343" y="1557"/>
                </a:cubicBezTo>
                <a:cubicBezTo>
                  <a:pt x="1343" y="1558"/>
                  <a:pt x="1343" y="1558"/>
                  <a:pt x="1343" y="1558"/>
                </a:cubicBezTo>
                <a:cubicBezTo>
                  <a:pt x="1343" y="1558"/>
                  <a:pt x="1343" y="1559"/>
                  <a:pt x="1343" y="1559"/>
                </a:cubicBezTo>
                <a:cubicBezTo>
                  <a:pt x="1344" y="1561"/>
                  <a:pt x="1345" y="1564"/>
                  <a:pt x="1344" y="1567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4" y="1569"/>
                  <a:pt x="1344" y="1569"/>
                  <a:pt x="1344" y="1569"/>
                </a:cubicBezTo>
                <a:cubicBezTo>
                  <a:pt x="1343" y="1576"/>
                  <a:pt x="1341" y="1583"/>
                  <a:pt x="1340" y="1589"/>
                </a:cubicBezTo>
                <a:cubicBezTo>
                  <a:pt x="1336" y="1612"/>
                  <a:pt x="1336" y="1612"/>
                  <a:pt x="1336" y="1612"/>
                </a:cubicBezTo>
                <a:cubicBezTo>
                  <a:pt x="1336" y="1616"/>
                  <a:pt x="1334" y="1619"/>
                  <a:pt x="1331" y="1622"/>
                </a:cubicBezTo>
                <a:cubicBezTo>
                  <a:pt x="1331" y="1623"/>
                  <a:pt x="1330" y="1623"/>
                  <a:pt x="1330" y="1623"/>
                </a:cubicBezTo>
                <a:cubicBezTo>
                  <a:pt x="1330" y="1624"/>
                  <a:pt x="1329" y="1624"/>
                  <a:pt x="1329" y="1624"/>
                </a:cubicBezTo>
                <a:cubicBezTo>
                  <a:pt x="1328" y="1625"/>
                  <a:pt x="1327" y="1626"/>
                  <a:pt x="1326" y="1627"/>
                </a:cubicBezTo>
                <a:cubicBezTo>
                  <a:pt x="1320" y="1632"/>
                  <a:pt x="1312" y="1635"/>
                  <a:pt x="1305" y="1636"/>
                </a:cubicBezTo>
                <a:cubicBezTo>
                  <a:pt x="1305" y="1637"/>
                  <a:pt x="1305" y="1637"/>
                  <a:pt x="1305" y="1637"/>
                </a:cubicBezTo>
                <a:cubicBezTo>
                  <a:pt x="1304" y="1637"/>
                  <a:pt x="1304" y="1637"/>
                  <a:pt x="1304" y="1637"/>
                </a:cubicBezTo>
                <a:cubicBezTo>
                  <a:pt x="1302" y="1637"/>
                  <a:pt x="1300" y="1638"/>
                  <a:pt x="1297" y="1638"/>
                </a:cubicBezTo>
                <a:cubicBezTo>
                  <a:pt x="1297" y="1638"/>
                  <a:pt x="1296" y="1638"/>
                  <a:pt x="1295" y="1638"/>
                </a:cubicBezTo>
                <a:cubicBezTo>
                  <a:pt x="1292" y="1638"/>
                  <a:pt x="1290" y="1639"/>
                  <a:pt x="1287" y="1639"/>
                </a:cubicBezTo>
                <a:cubicBezTo>
                  <a:pt x="1287" y="1639"/>
                  <a:pt x="1287" y="1639"/>
                  <a:pt x="1287" y="1639"/>
                </a:cubicBezTo>
                <a:cubicBezTo>
                  <a:pt x="1204" y="1639"/>
                  <a:pt x="1204" y="1639"/>
                  <a:pt x="1204" y="1639"/>
                </a:cubicBezTo>
                <a:cubicBezTo>
                  <a:pt x="1194" y="1639"/>
                  <a:pt x="1183" y="1637"/>
                  <a:pt x="1175" y="1631"/>
                </a:cubicBezTo>
                <a:cubicBezTo>
                  <a:pt x="1175" y="1631"/>
                  <a:pt x="1175" y="1631"/>
                  <a:pt x="1175" y="1631"/>
                </a:cubicBezTo>
                <a:close/>
                <a:moveTo>
                  <a:pt x="1278" y="1502"/>
                </a:moveTo>
                <a:cubicBezTo>
                  <a:pt x="1266" y="1502"/>
                  <a:pt x="1253" y="1502"/>
                  <a:pt x="1241" y="1502"/>
                </a:cubicBezTo>
                <a:cubicBezTo>
                  <a:pt x="1230" y="1502"/>
                  <a:pt x="1213" y="1500"/>
                  <a:pt x="1207" y="1489"/>
                </a:cubicBezTo>
                <a:cubicBezTo>
                  <a:pt x="1207" y="1488"/>
                  <a:pt x="1207" y="1487"/>
                  <a:pt x="1207" y="1486"/>
                </a:cubicBezTo>
                <a:cubicBezTo>
                  <a:pt x="1206" y="1486"/>
                  <a:pt x="1206" y="1485"/>
                  <a:pt x="1206" y="1484"/>
                </a:cubicBezTo>
                <a:cubicBezTo>
                  <a:pt x="1206" y="1483"/>
                  <a:pt x="1207" y="1482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81"/>
                  <a:pt x="1207" y="1481"/>
                  <a:pt x="1207" y="1481"/>
                </a:cubicBezTo>
                <a:cubicBezTo>
                  <a:pt x="1207" y="1478"/>
                  <a:pt x="1209" y="1474"/>
                  <a:pt x="1210" y="1472"/>
                </a:cubicBezTo>
                <a:cubicBezTo>
                  <a:pt x="1212" y="1463"/>
                  <a:pt x="1214" y="1453"/>
                  <a:pt x="1218" y="1445"/>
                </a:cubicBezTo>
                <a:cubicBezTo>
                  <a:pt x="1218" y="1444"/>
                  <a:pt x="1218" y="1444"/>
                  <a:pt x="1218" y="1444"/>
                </a:cubicBezTo>
                <a:cubicBezTo>
                  <a:pt x="1219" y="1441"/>
                  <a:pt x="1221" y="1438"/>
                  <a:pt x="1223" y="1436"/>
                </a:cubicBezTo>
                <a:cubicBezTo>
                  <a:pt x="1225" y="1435"/>
                  <a:pt x="1226" y="1434"/>
                  <a:pt x="1228" y="1433"/>
                </a:cubicBezTo>
                <a:cubicBezTo>
                  <a:pt x="1233" y="1429"/>
                  <a:pt x="1239" y="1427"/>
                  <a:pt x="1245" y="1426"/>
                </a:cubicBezTo>
                <a:cubicBezTo>
                  <a:pt x="1246" y="1426"/>
                  <a:pt x="1246" y="1426"/>
                  <a:pt x="1247" y="1426"/>
                </a:cubicBezTo>
                <a:cubicBezTo>
                  <a:pt x="1251" y="1425"/>
                  <a:pt x="1257" y="1424"/>
                  <a:pt x="1262" y="1424"/>
                </a:cubicBezTo>
                <a:cubicBezTo>
                  <a:pt x="1269" y="1424"/>
                  <a:pt x="1269" y="1424"/>
                  <a:pt x="1269" y="1424"/>
                </a:cubicBezTo>
                <a:cubicBezTo>
                  <a:pt x="1271" y="1424"/>
                  <a:pt x="1274" y="1424"/>
                  <a:pt x="1276" y="1424"/>
                </a:cubicBezTo>
                <a:cubicBezTo>
                  <a:pt x="1291" y="1424"/>
                  <a:pt x="1307" y="1424"/>
                  <a:pt x="1322" y="1424"/>
                </a:cubicBezTo>
                <a:cubicBezTo>
                  <a:pt x="1324" y="1424"/>
                  <a:pt x="1326" y="1424"/>
                  <a:pt x="1329" y="1424"/>
                </a:cubicBezTo>
                <a:cubicBezTo>
                  <a:pt x="1331" y="1424"/>
                  <a:pt x="1331" y="1424"/>
                  <a:pt x="1331" y="1424"/>
                </a:cubicBezTo>
                <a:cubicBezTo>
                  <a:pt x="1332" y="1424"/>
                  <a:pt x="1332" y="1424"/>
                  <a:pt x="1333" y="1424"/>
                </a:cubicBezTo>
                <a:cubicBezTo>
                  <a:pt x="1335" y="1424"/>
                  <a:pt x="1337" y="1424"/>
                  <a:pt x="1339" y="1425"/>
                </a:cubicBezTo>
                <a:cubicBezTo>
                  <a:pt x="1339" y="1425"/>
                  <a:pt x="1339" y="1425"/>
                  <a:pt x="1339" y="1425"/>
                </a:cubicBezTo>
                <a:cubicBezTo>
                  <a:pt x="1351" y="1426"/>
                  <a:pt x="1364" y="1429"/>
                  <a:pt x="1366" y="1439"/>
                </a:cubicBezTo>
                <a:cubicBezTo>
                  <a:pt x="1366" y="1439"/>
                  <a:pt x="1366" y="1440"/>
                  <a:pt x="1366" y="1440"/>
                </a:cubicBezTo>
                <a:cubicBezTo>
                  <a:pt x="1366" y="1440"/>
                  <a:pt x="1366" y="1440"/>
                  <a:pt x="1366" y="1441"/>
                </a:cubicBezTo>
                <a:cubicBezTo>
                  <a:pt x="1367" y="1452"/>
                  <a:pt x="1362" y="1467"/>
                  <a:pt x="1360" y="1478"/>
                </a:cubicBezTo>
                <a:cubicBezTo>
                  <a:pt x="1360" y="1478"/>
                  <a:pt x="1360" y="1478"/>
                  <a:pt x="1360" y="1478"/>
                </a:cubicBezTo>
                <a:cubicBezTo>
                  <a:pt x="1359" y="1481"/>
                  <a:pt x="1359" y="1481"/>
                  <a:pt x="1359" y="1481"/>
                </a:cubicBezTo>
                <a:cubicBezTo>
                  <a:pt x="1359" y="1483"/>
                  <a:pt x="1358" y="1485"/>
                  <a:pt x="1356" y="1487"/>
                </a:cubicBezTo>
                <a:cubicBezTo>
                  <a:pt x="1356" y="1488"/>
                  <a:pt x="1355" y="1488"/>
                  <a:pt x="1355" y="1489"/>
                </a:cubicBezTo>
                <a:cubicBezTo>
                  <a:pt x="1355" y="1489"/>
                  <a:pt x="1355" y="1489"/>
                  <a:pt x="1355" y="1489"/>
                </a:cubicBezTo>
                <a:cubicBezTo>
                  <a:pt x="1355" y="1489"/>
                  <a:pt x="1355" y="1489"/>
                  <a:pt x="1354" y="1489"/>
                </a:cubicBezTo>
                <a:cubicBezTo>
                  <a:pt x="1339" y="1507"/>
                  <a:pt x="1298" y="1502"/>
                  <a:pt x="1278" y="1502"/>
                </a:cubicBezTo>
                <a:close/>
                <a:moveTo>
                  <a:pt x="911" y="1620"/>
                </a:moveTo>
                <a:cubicBezTo>
                  <a:pt x="911" y="1619"/>
                  <a:pt x="911" y="1618"/>
                  <a:pt x="911" y="1618"/>
                </a:cubicBezTo>
                <a:cubicBezTo>
                  <a:pt x="912" y="1616"/>
                  <a:pt x="912" y="1615"/>
                  <a:pt x="913" y="1614"/>
                </a:cubicBezTo>
                <a:cubicBezTo>
                  <a:pt x="913" y="1614"/>
                  <a:pt x="913" y="1614"/>
                  <a:pt x="913" y="1613"/>
                </a:cubicBezTo>
                <a:cubicBezTo>
                  <a:pt x="913" y="1612"/>
                  <a:pt x="913" y="1612"/>
                  <a:pt x="913" y="1612"/>
                </a:cubicBezTo>
                <a:cubicBezTo>
                  <a:pt x="914" y="1611"/>
                  <a:pt x="915" y="1609"/>
                  <a:pt x="916" y="1607"/>
                </a:cubicBezTo>
                <a:cubicBezTo>
                  <a:pt x="922" y="1594"/>
                  <a:pt x="928" y="1582"/>
                  <a:pt x="935" y="1569"/>
                </a:cubicBezTo>
                <a:cubicBezTo>
                  <a:pt x="935" y="1569"/>
                  <a:pt x="935" y="1569"/>
                  <a:pt x="935" y="1569"/>
                </a:cubicBezTo>
                <a:cubicBezTo>
                  <a:pt x="935" y="1568"/>
                  <a:pt x="935" y="1568"/>
                  <a:pt x="935" y="1568"/>
                </a:cubicBezTo>
                <a:cubicBezTo>
                  <a:pt x="936" y="1567"/>
                  <a:pt x="936" y="1566"/>
                  <a:pt x="937" y="1566"/>
                </a:cubicBezTo>
                <a:cubicBezTo>
                  <a:pt x="937" y="1565"/>
                  <a:pt x="938" y="1564"/>
                  <a:pt x="938" y="1563"/>
                </a:cubicBezTo>
                <a:cubicBezTo>
                  <a:pt x="938" y="1563"/>
                  <a:pt x="938" y="1563"/>
                  <a:pt x="939" y="1563"/>
                </a:cubicBezTo>
                <a:cubicBezTo>
                  <a:pt x="956" y="1539"/>
                  <a:pt x="997" y="1544"/>
                  <a:pt x="1023" y="1544"/>
                </a:cubicBezTo>
                <a:cubicBezTo>
                  <a:pt x="1023" y="1544"/>
                  <a:pt x="1023" y="1544"/>
                  <a:pt x="1023" y="1544"/>
                </a:cubicBezTo>
                <a:cubicBezTo>
                  <a:pt x="1030" y="1544"/>
                  <a:pt x="1049" y="1542"/>
                  <a:pt x="1066" y="1544"/>
                </a:cubicBezTo>
                <a:cubicBezTo>
                  <a:pt x="1071" y="1544"/>
                  <a:pt x="1077" y="1544"/>
                  <a:pt x="1081" y="1545"/>
                </a:cubicBezTo>
                <a:cubicBezTo>
                  <a:pt x="1084" y="1546"/>
                  <a:pt x="1087" y="1547"/>
                  <a:pt x="1089" y="1548"/>
                </a:cubicBezTo>
                <a:cubicBezTo>
                  <a:pt x="1095" y="1551"/>
                  <a:pt x="1099" y="1556"/>
                  <a:pt x="1099" y="1562"/>
                </a:cubicBezTo>
                <a:cubicBezTo>
                  <a:pt x="1099" y="1562"/>
                  <a:pt x="1099" y="1562"/>
                  <a:pt x="1099" y="1562"/>
                </a:cubicBezTo>
                <a:cubicBezTo>
                  <a:pt x="1099" y="1563"/>
                  <a:pt x="1099" y="1563"/>
                  <a:pt x="1099" y="1564"/>
                </a:cubicBezTo>
                <a:cubicBezTo>
                  <a:pt x="1099" y="1565"/>
                  <a:pt x="1099" y="1566"/>
                  <a:pt x="1099" y="1567"/>
                </a:cubicBezTo>
                <a:cubicBezTo>
                  <a:pt x="1082" y="1613"/>
                  <a:pt x="1082" y="1613"/>
                  <a:pt x="1082" y="1613"/>
                </a:cubicBezTo>
                <a:cubicBezTo>
                  <a:pt x="1081" y="1617"/>
                  <a:pt x="1078" y="1620"/>
                  <a:pt x="1075" y="1623"/>
                </a:cubicBezTo>
                <a:cubicBezTo>
                  <a:pt x="1071" y="1626"/>
                  <a:pt x="1067" y="1629"/>
                  <a:pt x="1062" y="1631"/>
                </a:cubicBezTo>
                <a:cubicBezTo>
                  <a:pt x="1062" y="1632"/>
                  <a:pt x="1061" y="1632"/>
                  <a:pt x="1061" y="1632"/>
                </a:cubicBezTo>
                <a:cubicBezTo>
                  <a:pt x="1054" y="1635"/>
                  <a:pt x="1047" y="1637"/>
                  <a:pt x="1039" y="1639"/>
                </a:cubicBezTo>
                <a:cubicBezTo>
                  <a:pt x="1038" y="1639"/>
                  <a:pt x="1038" y="1639"/>
                  <a:pt x="1038" y="1639"/>
                </a:cubicBezTo>
                <a:cubicBezTo>
                  <a:pt x="1036" y="1639"/>
                  <a:pt x="1035" y="1639"/>
                  <a:pt x="1034" y="1639"/>
                </a:cubicBezTo>
                <a:cubicBezTo>
                  <a:pt x="1020" y="1640"/>
                  <a:pt x="1005" y="1639"/>
                  <a:pt x="990" y="1639"/>
                </a:cubicBezTo>
                <a:cubicBezTo>
                  <a:pt x="975" y="1639"/>
                  <a:pt x="960" y="1640"/>
                  <a:pt x="945" y="1640"/>
                </a:cubicBezTo>
                <a:cubicBezTo>
                  <a:pt x="935" y="1640"/>
                  <a:pt x="920" y="1638"/>
                  <a:pt x="914" y="1628"/>
                </a:cubicBezTo>
                <a:cubicBezTo>
                  <a:pt x="913" y="1628"/>
                  <a:pt x="913" y="1628"/>
                  <a:pt x="913" y="1627"/>
                </a:cubicBezTo>
                <a:cubicBezTo>
                  <a:pt x="913" y="1627"/>
                  <a:pt x="912" y="1626"/>
                  <a:pt x="912" y="1626"/>
                </a:cubicBezTo>
                <a:cubicBezTo>
                  <a:pt x="912" y="1625"/>
                  <a:pt x="912" y="1624"/>
                  <a:pt x="911" y="1624"/>
                </a:cubicBezTo>
                <a:cubicBezTo>
                  <a:pt x="911" y="1624"/>
                  <a:pt x="911" y="1624"/>
                  <a:pt x="911" y="1624"/>
                </a:cubicBezTo>
                <a:cubicBezTo>
                  <a:pt x="911" y="1623"/>
                  <a:pt x="911" y="1623"/>
                  <a:pt x="911" y="1623"/>
                </a:cubicBezTo>
                <a:cubicBezTo>
                  <a:pt x="911" y="1622"/>
                  <a:pt x="911" y="1621"/>
                  <a:pt x="911" y="1620"/>
                </a:cubicBezTo>
                <a:close/>
                <a:moveTo>
                  <a:pt x="910" y="1465"/>
                </a:moveTo>
                <a:cubicBezTo>
                  <a:pt x="910" y="1465"/>
                  <a:pt x="910" y="1465"/>
                  <a:pt x="910" y="1465"/>
                </a:cubicBezTo>
                <a:cubicBezTo>
                  <a:pt x="900" y="1482"/>
                  <a:pt x="900" y="1482"/>
                  <a:pt x="900" y="1482"/>
                </a:cubicBezTo>
                <a:cubicBezTo>
                  <a:pt x="899" y="1485"/>
                  <a:pt x="896" y="1488"/>
                  <a:pt x="893" y="1490"/>
                </a:cubicBezTo>
                <a:cubicBezTo>
                  <a:pt x="889" y="1493"/>
                  <a:pt x="885" y="1495"/>
                  <a:pt x="880" y="1497"/>
                </a:cubicBezTo>
                <a:cubicBezTo>
                  <a:pt x="879" y="1497"/>
                  <a:pt x="878" y="1498"/>
                  <a:pt x="876" y="1498"/>
                </a:cubicBezTo>
                <a:cubicBezTo>
                  <a:pt x="876" y="1499"/>
                  <a:pt x="875" y="1499"/>
                  <a:pt x="874" y="1499"/>
                </a:cubicBezTo>
                <a:cubicBezTo>
                  <a:pt x="874" y="1499"/>
                  <a:pt x="874" y="1499"/>
                  <a:pt x="874" y="1499"/>
                </a:cubicBezTo>
                <a:cubicBezTo>
                  <a:pt x="871" y="1500"/>
                  <a:pt x="868" y="1501"/>
                  <a:pt x="865" y="1502"/>
                </a:cubicBezTo>
                <a:cubicBezTo>
                  <a:pt x="859" y="1503"/>
                  <a:pt x="854" y="1503"/>
                  <a:pt x="848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32" y="1503"/>
                  <a:pt x="832" y="1503"/>
                  <a:pt x="832" y="1503"/>
                </a:cubicBezTo>
                <a:cubicBezTo>
                  <a:pt x="812" y="1503"/>
                  <a:pt x="793" y="1504"/>
                  <a:pt x="774" y="1504"/>
                </a:cubicBezTo>
                <a:cubicBezTo>
                  <a:pt x="765" y="1504"/>
                  <a:pt x="747" y="1502"/>
                  <a:pt x="745" y="1491"/>
                </a:cubicBezTo>
                <a:cubicBezTo>
                  <a:pt x="745" y="1489"/>
                  <a:pt x="745" y="1488"/>
                  <a:pt x="746" y="1486"/>
                </a:cubicBezTo>
                <a:cubicBezTo>
                  <a:pt x="747" y="1482"/>
                  <a:pt x="751" y="1478"/>
                  <a:pt x="753" y="1475"/>
                </a:cubicBezTo>
                <a:cubicBezTo>
                  <a:pt x="760" y="1464"/>
                  <a:pt x="766" y="1452"/>
                  <a:pt x="775" y="1443"/>
                </a:cubicBezTo>
                <a:cubicBezTo>
                  <a:pt x="775" y="1442"/>
                  <a:pt x="776" y="1442"/>
                  <a:pt x="776" y="1441"/>
                </a:cubicBezTo>
                <a:cubicBezTo>
                  <a:pt x="776" y="1441"/>
                  <a:pt x="777" y="1441"/>
                  <a:pt x="777" y="1441"/>
                </a:cubicBezTo>
                <a:cubicBezTo>
                  <a:pt x="799" y="1419"/>
                  <a:pt x="845" y="1425"/>
                  <a:pt x="873" y="1425"/>
                </a:cubicBezTo>
                <a:cubicBezTo>
                  <a:pt x="886" y="1425"/>
                  <a:pt x="901" y="1423"/>
                  <a:pt x="913" y="1428"/>
                </a:cubicBezTo>
                <a:cubicBezTo>
                  <a:pt x="913" y="1428"/>
                  <a:pt x="913" y="1428"/>
                  <a:pt x="913" y="1428"/>
                </a:cubicBezTo>
                <a:cubicBezTo>
                  <a:pt x="915" y="1429"/>
                  <a:pt x="916" y="1430"/>
                  <a:pt x="917" y="1430"/>
                </a:cubicBezTo>
                <a:cubicBezTo>
                  <a:pt x="917" y="1430"/>
                  <a:pt x="917" y="1431"/>
                  <a:pt x="918" y="1431"/>
                </a:cubicBezTo>
                <a:cubicBezTo>
                  <a:pt x="920" y="1432"/>
                  <a:pt x="922" y="1435"/>
                  <a:pt x="922" y="1437"/>
                </a:cubicBezTo>
                <a:cubicBezTo>
                  <a:pt x="923" y="1439"/>
                  <a:pt x="923" y="1442"/>
                  <a:pt x="921" y="1444"/>
                </a:cubicBezTo>
                <a:cubicBezTo>
                  <a:pt x="920" y="1446"/>
                  <a:pt x="920" y="1446"/>
                  <a:pt x="920" y="1446"/>
                </a:cubicBezTo>
                <a:cubicBezTo>
                  <a:pt x="918" y="1452"/>
                  <a:pt x="913" y="1460"/>
                  <a:pt x="910" y="1465"/>
                </a:cubicBezTo>
                <a:close/>
                <a:moveTo>
                  <a:pt x="1095" y="1502"/>
                </a:moveTo>
                <a:cubicBezTo>
                  <a:pt x="1093" y="1502"/>
                  <a:pt x="1091" y="1502"/>
                  <a:pt x="1089" y="1502"/>
                </a:cubicBezTo>
                <a:cubicBezTo>
                  <a:pt x="1089" y="1502"/>
                  <a:pt x="1089" y="1503"/>
                  <a:pt x="1088" y="1503"/>
                </a:cubicBezTo>
                <a:cubicBezTo>
                  <a:pt x="1077" y="1504"/>
                  <a:pt x="1066" y="1503"/>
                  <a:pt x="1054" y="1503"/>
                </a:cubicBezTo>
                <a:cubicBezTo>
                  <a:pt x="1007" y="1503"/>
                  <a:pt x="1007" y="1503"/>
                  <a:pt x="1007" y="1503"/>
                </a:cubicBezTo>
                <a:cubicBezTo>
                  <a:pt x="997" y="1503"/>
                  <a:pt x="980" y="1501"/>
                  <a:pt x="976" y="1490"/>
                </a:cubicBezTo>
                <a:cubicBezTo>
                  <a:pt x="976" y="1489"/>
                  <a:pt x="976" y="1488"/>
                  <a:pt x="976" y="1487"/>
                </a:cubicBezTo>
                <a:cubicBezTo>
                  <a:pt x="976" y="1486"/>
                  <a:pt x="976" y="1486"/>
                  <a:pt x="976" y="1485"/>
                </a:cubicBezTo>
                <a:cubicBezTo>
                  <a:pt x="977" y="1481"/>
                  <a:pt x="980" y="1477"/>
                  <a:pt x="982" y="1473"/>
                </a:cubicBezTo>
                <a:cubicBezTo>
                  <a:pt x="986" y="1463"/>
                  <a:pt x="990" y="1449"/>
                  <a:pt x="998" y="1441"/>
                </a:cubicBezTo>
                <a:cubicBezTo>
                  <a:pt x="998" y="1440"/>
                  <a:pt x="999" y="1440"/>
                  <a:pt x="999" y="1440"/>
                </a:cubicBezTo>
                <a:cubicBezTo>
                  <a:pt x="1000" y="1439"/>
                  <a:pt x="1000" y="1439"/>
                  <a:pt x="1000" y="1438"/>
                </a:cubicBezTo>
                <a:cubicBezTo>
                  <a:pt x="1001" y="1438"/>
                  <a:pt x="1001" y="1438"/>
                  <a:pt x="1001" y="1438"/>
                </a:cubicBezTo>
                <a:cubicBezTo>
                  <a:pt x="1002" y="1437"/>
                  <a:pt x="1002" y="1437"/>
                  <a:pt x="1002" y="1437"/>
                </a:cubicBezTo>
                <a:cubicBezTo>
                  <a:pt x="1003" y="1436"/>
                  <a:pt x="1003" y="1436"/>
                  <a:pt x="1003" y="1436"/>
                </a:cubicBezTo>
                <a:cubicBezTo>
                  <a:pt x="1010" y="1431"/>
                  <a:pt x="1018" y="1428"/>
                  <a:pt x="1027" y="1427"/>
                </a:cubicBezTo>
                <a:cubicBezTo>
                  <a:pt x="1027" y="1427"/>
                  <a:pt x="1027" y="1426"/>
                  <a:pt x="1028" y="1426"/>
                </a:cubicBezTo>
                <a:cubicBezTo>
                  <a:pt x="1033" y="1425"/>
                  <a:pt x="1038" y="1425"/>
                  <a:pt x="1043" y="1425"/>
                </a:cubicBezTo>
                <a:cubicBezTo>
                  <a:pt x="1072" y="1425"/>
                  <a:pt x="1072" y="1425"/>
                  <a:pt x="1072" y="1425"/>
                </a:cubicBezTo>
                <a:cubicBezTo>
                  <a:pt x="1081" y="1425"/>
                  <a:pt x="1090" y="1425"/>
                  <a:pt x="1099" y="1425"/>
                </a:cubicBezTo>
                <a:cubicBezTo>
                  <a:pt x="1112" y="1425"/>
                  <a:pt x="1130" y="1423"/>
                  <a:pt x="1140" y="1432"/>
                </a:cubicBezTo>
                <a:cubicBezTo>
                  <a:pt x="1140" y="1433"/>
                  <a:pt x="1141" y="1433"/>
                  <a:pt x="1141" y="1434"/>
                </a:cubicBezTo>
                <a:cubicBezTo>
                  <a:pt x="1142" y="1434"/>
                  <a:pt x="1142" y="1434"/>
                  <a:pt x="1142" y="1434"/>
                </a:cubicBezTo>
                <a:cubicBezTo>
                  <a:pt x="1142" y="1434"/>
                  <a:pt x="1142" y="1435"/>
                  <a:pt x="1142" y="1435"/>
                </a:cubicBezTo>
                <a:cubicBezTo>
                  <a:pt x="1143" y="1435"/>
                  <a:pt x="1143" y="1436"/>
                  <a:pt x="1143" y="1436"/>
                </a:cubicBezTo>
                <a:cubicBezTo>
                  <a:pt x="1144" y="1438"/>
                  <a:pt x="1144" y="1440"/>
                  <a:pt x="1144" y="1442"/>
                </a:cubicBezTo>
                <a:cubicBezTo>
                  <a:pt x="1143" y="1452"/>
                  <a:pt x="1135" y="1467"/>
                  <a:pt x="1133" y="1473"/>
                </a:cubicBezTo>
                <a:cubicBezTo>
                  <a:pt x="1133" y="1474"/>
                  <a:pt x="1133" y="1474"/>
                  <a:pt x="1133" y="1474"/>
                </a:cubicBezTo>
                <a:cubicBezTo>
                  <a:pt x="1132" y="1476"/>
                  <a:pt x="1131" y="1478"/>
                  <a:pt x="1130" y="1480"/>
                </a:cubicBezTo>
                <a:cubicBezTo>
                  <a:pt x="1130" y="1481"/>
                  <a:pt x="1130" y="1481"/>
                  <a:pt x="1130" y="1481"/>
                </a:cubicBezTo>
                <a:cubicBezTo>
                  <a:pt x="1130" y="1482"/>
                  <a:pt x="1129" y="1483"/>
                  <a:pt x="1129" y="1483"/>
                </a:cubicBezTo>
                <a:cubicBezTo>
                  <a:pt x="1129" y="1484"/>
                  <a:pt x="1128" y="1484"/>
                  <a:pt x="1128" y="1485"/>
                </a:cubicBezTo>
                <a:cubicBezTo>
                  <a:pt x="1128" y="1485"/>
                  <a:pt x="1127" y="1486"/>
                  <a:pt x="1127" y="1487"/>
                </a:cubicBezTo>
                <a:cubicBezTo>
                  <a:pt x="1126" y="1487"/>
                  <a:pt x="1126" y="1487"/>
                  <a:pt x="1126" y="1488"/>
                </a:cubicBezTo>
                <a:cubicBezTo>
                  <a:pt x="1125" y="1488"/>
                  <a:pt x="1125" y="1488"/>
                  <a:pt x="1125" y="1488"/>
                </a:cubicBezTo>
                <a:cubicBezTo>
                  <a:pt x="1124" y="1489"/>
                  <a:pt x="1124" y="1489"/>
                  <a:pt x="1124" y="1490"/>
                </a:cubicBezTo>
                <a:cubicBezTo>
                  <a:pt x="1122" y="1491"/>
                  <a:pt x="1121" y="1492"/>
                  <a:pt x="1119" y="1493"/>
                </a:cubicBezTo>
                <a:cubicBezTo>
                  <a:pt x="1117" y="1494"/>
                  <a:pt x="1115" y="1495"/>
                  <a:pt x="1114" y="1496"/>
                </a:cubicBezTo>
                <a:cubicBezTo>
                  <a:pt x="1113" y="1496"/>
                  <a:pt x="1113" y="1496"/>
                  <a:pt x="1113" y="1496"/>
                </a:cubicBezTo>
                <a:cubicBezTo>
                  <a:pt x="1112" y="1497"/>
                  <a:pt x="1112" y="1497"/>
                  <a:pt x="1112" y="1497"/>
                </a:cubicBezTo>
                <a:cubicBezTo>
                  <a:pt x="1106" y="1499"/>
                  <a:pt x="1100" y="1501"/>
                  <a:pt x="1095" y="1502"/>
                </a:cubicBezTo>
                <a:close/>
                <a:moveTo>
                  <a:pt x="773" y="1710"/>
                </a:moveTo>
                <a:cubicBezTo>
                  <a:pt x="773" y="1710"/>
                  <a:pt x="773" y="1710"/>
                  <a:pt x="773" y="1710"/>
                </a:cubicBezTo>
                <a:cubicBezTo>
                  <a:pt x="771" y="1721"/>
                  <a:pt x="762" y="1732"/>
                  <a:pt x="756" y="1742"/>
                </a:cubicBezTo>
                <a:cubicBezTo>
                  <a:pt x="756" y="1742"/>
                  <a:pt x="756" y="1742"/>
                  <a:pt x="756" y="1742"/>
                </a:cubicBezTo>
                <a:cubicBezTo>
                  <a:pt x="750" y="1753"/>
                  <a:pt x="744" y="1767"/>
                  <a:pt x="736" y="1777"/>
                </a:cubicBezTo>
                <a:cubicBezTo>
                  <a:pt x="735" y="1778"/>
                  <a:pt x="735" y="1779"/>
                  <a:pt x="734" y="1781"/>
                </a:cubicBezTo>
                <a:cubicBezTo>
                  <a:pt x="734" y="1781"/>
                  <a:pt x="733" y="1781"/>
                  <a:pt x="733" y="1781"/>
                </a:cubicBezTo>
                <a:cubicBezTo>
                  <a:pt x="732" y="1782"/>
                  <a:pt x="731" y="1783"/>
                  <a:pt x="730" y="1784"/>
                </a:cubicBezTo>
                <a:cubicBezTo>
                  <a:pt x="729" y="1785"/>
                  <a:pt x="729" y="1785"/>
                  <a:pt x="728" y="1786"/>
                </a:cubicBezTo>
                <a:cubicBezTo>
                  <a:pt x="728" y="1786"/>
                  <a:pt x="728" y="1786"/>
                  <a:pt x="728" y="1786"/>
                </a:cubicBezTo>
                <a:cubicBezTo>
                  <a:pt x="719" y="1794"/>
                  <a:pt x="708" y="1799"/>
                  <a:pt x="696" y="1802"/>
                </a:cubicBezTo>
                <a:cubicBezTo>
                  <a:pt x="695" y="1803"/>
                  <a:pt x="693" y="1803"/>
                  <a:pt x="692" y="1804"/>
                </a:cubicBezTo>
                <a:cubicBezTo>
                  <a:pt x="685" y="1805"/>
                  <a:pt x="678" y="1806"/>
                  <a:pt x="671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65" y="1806"/>
                  <a:pt x="665" y="1806"/>
                  <a:pt x="665" y="1806"/>
                </a:cubicBezTo>
                <a:cubicBezTo>
                  <a:pt x="636" y="1806"/>
                  <a:pt x="607" y="1807"/>
                  <a:pt x="578" y="1807"/>
                </a:cubicBezTo>
                <a:cubicBezTo>
                  <a:pt x="575" y="1807"/>
                  <a:pt x="573" y="1806"/>
                  <a:pt x="571" y="1806"/>
                </a:cubicBezTo>
                <a:cubicBezTo>
                  <a:pt x="567" y="1806"/>
                  <a:pt x="563" y="1805"/>
                  <a:pt x="560" y="1804"/>
                </a:cubicBezTo>
                <a:cubicBezTo>
                  <a:pt x="555" y="1802"/>
                  <a:pt x="551" y="1800"/>
                  <a:pt x="549" y="1797"/>
                </a:cubicBezTo>
                <a:cubicBezTo>
                  <a:pt x="546" y="1794"/>
                  <a:pt x="545" y="1790"/>
                  <a:pt x="545" y="1786"/>
                </a:cubicBezTo>
                <a:cubicBezTo>
                  <a:pt x="545" y="1783"/>
                  <a:pt x="546" y="1780"/>
                  <a:pt x="548" y="1777"/>
                </a:cubicBezTo>
                <a:cubicBezTo>
                  <a:pt x="548" y="1776"/>
                  <a:pt x="549" y="1776"/>
                  <a:pt x="549" y="1776"/>
                </a:cubicBezTo>
                <a:cubicBezTo>
                  <a:pt x="549" y="1775"/>
                  <a:pt x="549" y="1774"/>
                  <a:pt x="550" y="1774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1" y="1772"/>
                  <a:pt x="551" y="1772"/>
                  <a:pt x="551" y="1772"/>
                </a:cubicBezTo>
                <a:cubicBezTo>
                  <a:pt x="558" y="1761"/>
                  <a:pt x="566" y="1750"/>
                  <a:pt x="574" y="1739"/>
                </a:cubicBezTo>
                <a:cubicBezTo>
                  <a:pt x="579" y="1730"/>
                  <a:pt x="585" y="1720"/>
                  <a:pt x="592" y="1713"/>
                </a:cubicBezTo>
                <a:cubicBezTo>
                  <a:pt x="593" y="1712"/>
                  <a:pt x="593" y="1711"/>
                  <a:pt x="594" y="1710"/>
                </a:cubicBezTo>
                <a:cubicBezTo>
                  <a:pt x="594" y="1710"/>
                  <a:pt x="595" y="1710"/>
                  <a:pt x="595" y="1710"/>
                </a:cubicBezTo>
                <a:cubicBezTo>
                  <a:pt x="596" y="1708"/>
                  <a:pt x="598" y="1707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00" y="1705"/>
                  <a:pt x="600" y="1705"/>
                  <a:pt x="600" y="1705"/>
                </a:cubicBezTo>
                <a:cubicBezTo>
                  <a:pt x="610" y="1697"/>
                  <a:pt x="622" y="1692"/>
                  <a:pt x="635" y="1690"/>
                </a:cubicBezTo>
                <a:cubicBezTo>
                  <a:pt x="635" y="1690"/>
                  <a:pt x="635" y="1690"/>
                  <a:pt x="635" y="1690"/>
                </a:cubicBezTo>
                <a:cubicBezTo>
                  <a:pt x="636" y="1690"/>
                  <a:pt x="636" y="1690"/>
                  <a:pt x="636" y="1690"/>
                </a:cubicBezTo>
                <a:cubicBezTo>
                  <a:pt x="638" y="1689"/>
                  <a:pt x="640" y="1689"/>
                  <a:pt x="643" y="1688"/>
                </a:cubicBezTo>
                <a:cubicBezTo>
                  <a:pt x="644" y="1688"/>
                  <a:pt x="646" y="1688"/>
                  <a:pt x="647" y="1688"/>
                </a:cubicBezTo>
                <a:cubicBezTo>
                  <a:pt x="649" y="1688"/>
                  <a:pt x="650" y="1688"/>
                  <a:pt x="652" y="1688"/>
                </a:cubicBezTo>
                <a:cubicBezTo>
                  <a:pt x="653" y="1687"/>
                  <a:pt x="654" y="1687"/>
                  <a:pt x="655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56" y="1687"/>
                  <a:pt x="656" y="1687"/>
                  <a:pt x="656" y="1687"/>
                </a:cubicBezTo>
                <a:cubicBezTo>
                  <a:pt x="683" y="1687"/>
                  <a:pt x="709" y="1687"/>
                  <a:pt x="736" y="1687"/>
                </a:cubicBezTo>
                <a:cubicBezTo>
                  <a:pt x="736" y="1687"/>
                  <a:pt x="736" y="1687"/>
                  <a:pt x="736" y="1687"/>
                </a:cubicBezTo>
                <a:cubicBezTo>
                  <a:pt x="740" y="1687"/>
                  <a:pt x="740" y="1687"/>
                  <a:pt x="740" y="1687"/>
                </a:cubicBezTo>
                <a:cubicBezTo>
                  <a:pt x="747" y="1687"/>
                  <a:pt x="753" y="1688"/>
                  <a:pt x="757" y="1689"/>
                </a:cubicBezTo>
                <a:cubicBezTo>
                  <a:pt x="759" y="1690"/>
                  <a:pt x="760" y="1690"/>
                  <a:pt x="761" y="1691"/>
                </a:cubicBezTo>
                <a:cubicBezTo>
                  <a:pt x="761" y="1691"/>
                  <a:pt x="762" y="1691"/>
                  <a:pt x="763" y="1691"/>
                </a:cubicBezTo>
                <a:cubicBezTo>
                  <a:pt x="763" y="1692"/>
                  <a:pt x="763" y="1692"/>
                  <a:pt x="764" y="1692"/>
                </a:cubicBezTo>
                <a:cubicBezTo>
                  <a:pt x="771" y="1695"/>
                  <a:pt x="775" y="1701"/>
                  <a:pt x="773" y="1710"/>
                </a:cubicBezTo>
                <a:close/>
                <a:moveTo>
                  <a:pt x="828" y="1613"/>
                </a:moveTo>
                <a:cubicBezTo>
                  <a:pt x="827" y="1614"/>
                  <a:pt x="827" y="1614"/>
                  <a:pt x="827" y="1614"/>
                </a:cubicBezTo>
                <a:cubicBezTo>
                  <a:pt x="827" y="1614"/>
                  <a:pt x="827" y="1614"/>
                  <a:pt x="827" y="1614"/>
                </a:cubicBezTo>
                <a:cubicBezTo>
                  <a:pt x="826" y="1616"/>
                  <a:pt x="825" y="1617"/>
                  <a:pt x="824" y="1619"/>
                </a:cubicBezTo>
                <a:cubicBezTo>
                  <a:pt x="824" y="1619"/>
                  <a:pt x="824" y="1619"/>
                  <a:pt x="823" y="1619"/>
                </a:cubicBezTo>
                <a:cubicBezTo>
                  <a:pt x="817" y="1627"/>
                  <a:pt x="807" y="1632"/>
                  <a:pt x="797" y="1635"/>
                </a:cubicBezTo>
                <a:cubicBezTo>
                  <a:pt x="797" y="1635"/>
                  <a:pt x="797" y="1635"/>
                  <a:pt x="797" y="1635"/>
                </a:cubicBezTo>
                <a:cubicBezTo>
                  <a:pt x="795" y="1636"/>
                  <a:pt x="794" y="1636"/>
                  <a:pt x="792" y="1636"/>
                </a:cubicBezTo>
                <a:cubicBezTo>
                  <a:pt x="791" y="1637"/>
                  <a:pt x="790" y="1637"/>
                  <a:pt x="789" y="1637"/>
                </a:cubicBezTo>
                <a:cubicBezTo>
                  <a:pt x="788" y="1637"/>
                  <a:pt x="788" y="1638"/>
                  <a:pt x="787" y="1638"/>
                </a:cubicBezTo>
                <a:cubicBezTo>
                  <a:pt x="781" y="1639"/>
                  <a:pt x="774" y="1640"/>
                  <a:pt x="768" y="1640"/>
                </a:cubicBezTo>
                <a:cubicBezTo>
                  <a:pt x="767" y="1640"/>
                  <a:pt x="767" y="1640"/>
                  <a:pt x="767" y="1640"/>
                </a:cubicBezTo>
                <a:cubicBezTo>
                  <a:pt x="756" y="1641"/>
                  <a:pt x="745" y="1640"/>
                  <a:pt x="735" y="1640"/>
                </a:cubicBezTo>
                <a:cubicBezTo>
                  <a:pt x="718" y="1640"/>
                  <a:pt x="702" y="1640"/>
                  <a:pt x="685" y="1640"/>
                </a:cubicBezTo>
                <a:cubicBezTo>
                  <a:pt x="683" y="1640"/>
                  <a:pt x="680" y="1640"/>
                  <a:pt x="677" y="1640"/>
                </a:cubicBezTo>
                <a:cubicBezTo>
                  <a:pt x="677" y="1640"/>
                  <a:pt x="677" y="1640"/>
                  <a:pt x="676" y="1640"/>
                </a:cubicBezTo>
                <a:cubicBezTo>
                  <a:pt x="674" y="1639"/>
                  <a:pt x="672" y="1639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9" y="1638"/>
                  <a:pt x="669" y="1638"/>
                  <a:pt x="669" y="1638"/>
                </a:cubicBezTo>
                <a:cubicBezTo>
                  <a:pt x="662" y="1636"/>
                  <a:pt x="655" y="1632"/>
                  <a:pt x="655" y="1624"/>
                </a:cubicBezTo>
                <a:cubicBezTo>
                  <a:pt x="655" y="1623"/>
                  <a:pt x="655" y="1621"/>
                  <a:pt x="656" y="1620"/>
                </a:cubicBezTo>
                <a:cubicBezTo>
                  <a:pt x="656" y="1619"/>
                  <a:pt x="656" y="1619"/>
                  <a:pt x="656" y="1618"/>
                </a:cubicBezTo>
                <a:cubicBezTo>
                  <a:pt x="657" y="1617"/>
                  <a:pt x="657" y="1616"/>
                  <a:pt x="658" y="1614"/>
                </a:cubicBezTo>
                <a:cubicBezTo>
                  <a:pt x="658" y="1614"/>
                  <a:pt x="658" y="1614"/>
                  <a:pt x="658" y="1614"/>
                </a:cubicBezTo>
                <a:cubicBezTo>
                  <a:pt x="659" y="1613"/>
                  <a:pt x="659" y="1613"/>
                  <a:pt x="659" y="1613"/>
                </a:cubicBezTo>
                <a:cubicBezTo>
                  <a:pt x="660" y="1612"/>
                  <a:pt x="661" y="1610"/>
                  <a:pt x="662" y="1609"/>
                </a:cubicBezTo>
                <a:cubicBezTo>
                  <a:pt x="670" y="1597"/>
                  <a:pt x="678" y="1585"/>
                  <a:pt x="686" y="1572"/>
                </a:cubicBezTo>
                <a:cubicBezTo>
                  <a:pt x="687" y="1572"/>
                  <a:pt x="687" y="1572"/>
                  <a:pt x="687" y="1572"/>
                </a:cubicBezTo>
                <a:cubicBezTo>
                  <a:pt x="689" y="1568"/>
                  <a:pt x="689" y="1568"/>
                  <a:pt x="689" y="1568"/>
                </a:cubicBezTo>
                <a:cubicBezTo>
                  <a:pt x="692" y="1565"/>
                  <a:pt x="695" y="1562"/>
                  <a:pt x="699" y="1559"/>
                </a:cubicBezTo>
                <a:cubicBezTo>
                  <a:pt x="702" y="1557"/>
                  <a:pt x="705" y="1555"/>
                  <a:pt x="708" y="1554"/>
                </a:cubicBezTo>
                <a:cubicBezTo>
                  <a:pt x="709" y="1553"/>
                  <a:pt x="710" y="1553"/>
                  <a:pt x="711" y="1552"/>
                </a:cubicBezTo>
                <a:cubicBezTo>
                  <a:pt x="712" y="1552"/>
                  <a:pt x="712" y="1552"/>
                  <a:pt x="713" y="1551"/>
                </a:cubicBezTo>
                <a:cubicBezTo>
                  <a:pt x="713" y="1551"/>
                  <a:pt x="714" y="1551"/>
                  <a:pt x="714" y="1551"/>
                </a:cubicBezTo>
                <a:cubicBezTo>
                  <a:pt x="715" y="1551"/>
                  <a:pt x="715" y="1551"/>
                  <a:pt x="716" y="1550"/>
                </a:cubicBezTo>
                <a:cubicBezTo>
                  <a:pt x="720" y="1549"/>
                  <a:pt x="725" y="1547"/>
                  <a:pt x="730" y="1546"/>
                </a:cubicBezTo>
                <a:cubicBezTo>
                  <a:pt x="735" y="1545"/>
                  <a:pt x="741" y="1544"/>
                  <a:pt x="747" y="1544"/>
                </a:cubicBezTo>
                <a:cubicBezTo>
                  <a:pt x="763" y="1544"/>
                  <a:pt x="763" y="1544"/>
                  <a:pt x="763" y="1544"/>
                </a:cubicBezTo>
                <a:cubicBezTo>
                  <a:pt x="767" y="1544"/>
                  <a:pt x="770" y="1544"/>
                  <a:pt x="774" y="1544"/>
                </a:cubicBezTo>
                <a:cubicBezTo>
                  <a:pt x="789" y="1544"/>
                  <a:pt x="803" y="1544"/>
                  <a:pt x="818" y="1544"/>
                </a:cubicBezTo>
                <a:cubicBezTo>
                  <a:pt x="818" y="1544"/>
                  <a:pt x="818" y="1544"/>
                  <a:pt x="818" y="1544"/>
                </a:cubicBezTo>
                <a:cubicBezTo>
                  <a:pt x="824" y="1544"/>
                  <a:pt x="824" y="1544"/>
                  <a:pt x="824" y="1544"/>
                </a:cubicBezTo>
                <a:cubicBezTo>
                  <a:pt x="830" y="1544"/>
                  <a:pt x="835" y="1545"/>
                  <a:pt x="839" y="1546"/>
                </a:cubicBezTo>
                <a:cubicBezTo>
                  <a:pt x="843" y="1547"/>
                  <a:pt x="845" y="1548"/>
                  <a:pt x="847" y="1549"/>
                </a:cubicBezTo>
                <a:cubicBezTo>
                  <a:pt x="854" y="1553"/>
                  <a:pt x="858" y="1559"/>
                  <a:pt x="853" y="1568"/>
                </a:cubicBezTo>
                <a:cubicBezTo>
                  <a:pt x="848" y="1579"/>
                  <a:pt x="841" y="1590"/>
                  <a:pt x="835" y="1600"/>
                </a:cubicBezTo>
                <a:cubicBezTo>
                  <a:pt x="828" y="1613"/>
                  <a:pt x="828" y="1613"/>
                  <a:pt x="828" y="1613"/>
                </a:cubicBezTo>
                <a:cubicBezTo>
                  <a:pt x="828" y="1613"/>
                  <a:pt x="828" y="1613"/>
                  <a:pt x="828" y="1613"/>
                </a:cubicBezTo>
                <a:close/>
                <a:moveTo>
                  <a:pt x="1592" y="1771"/>
                </a:moveTo>
                <a:cubicBezTo>
                  <a:pt x="1592" y="1773"/>
                  <a:pt x="1592" y="1775"/>
                  <a:pt x="1591" y="1777"/>
                </a:cubicBezTo>
                <a:cubicBezTo>
                  <a:pt x="1591" y="1778"/>
                  <a:pt x="1591" y="1778"/>
                  <a:pt x="1591" y="1778"/>
                </a:cubicBezTo>
                <a:cubicBezTo>
                  <a:pt x="1590" y="1780"/>
                  <a:pt x="1590" y="1782"/>
                  <a:pt x="1589" y="1783"/>
                </a:cubicBezTo>
                <a:cubicBezTo>
                  <a:pt x="1589" y="1783"/>
                  <a:pt x="1589" y="1783"/>
                  <a:pt x="1589" y="1784"/>
                </a:cubicBezTo>
                <a:cubicBezTo>
                  <a:pt x="1588" y="1784"/>
                  <a:pt x="1588" y="1784"/>
                  <a:pt x="1588" y="1784"/>
                </a:cubicBezTo>
                <a:cubicBezTo>
                  <a:pt x="1587" y="1786"/>
                  <a:pt x="1586" y="1788"/>
                  <a:pt x="1584" y="1789"/>
                </a:cubicBezTo>
                <a:cubicBezTo>
                  <a:pt x="1584" y="1789"/>
                  <a:pt x="1584" y="1789"/>
                  <a:pt x="1584" y="1789"/>
                </a:cubicBezTo>
                <a:cubicBezTo>
                  <a:pt x="1582" y="1791"/>
                  <a:pt x="1581" y="1792"/>
                  <a:pt x="1579" y="1794"/>
                </a:cubicBezTo>
                <a:cubicBezTo>
                  <a:pt x="1578" y="1794"/>
                  <a:pt x="1578" y="1794"/>
                  <a:pt x="1578" y="1794"/>
                </a:cubicBezTo>
                <a:cubicBezTo>
                  <a:pt x="1578" y="1794"/>
                  <a:pt x="1577" y="1795"/>
                  <a:pt x="1577" y="1795"/>
                </a:cubicBezTo>
                <a:cubicBezTo>
                  <a:pt x="1575" y="1796"/>
                  <a:pt x="1573" y="1797"/>
                  <a:pt x="1571" y="1798"/>
                </a:cubicBezTo>
                <a:cubicBezTo>
                  <a:pt x="1571" y="1798"/>
                  <a:pt x="1571" y="1798"/>
                  <a:pt x="1570" y="1798"/>
                </a:cubicBezTo>
                <a:cubicBezTo>
                  <a:pt x="1569" y="1799"/>
                  <a:pt x="1567" y="1800"/>
                  <a:pt x="1566" y="1800"/>
                </a:cubicBezTo>
                <a:cubicBezTo>
                  <a:pt x="1565" y="1800"/>
                  <a:pt x="1564" y="1801"/>
                  <a:pt x="1563" y="1801"/>
                </a:cubicBezTo>
                <a:cubicBezTo>
                  <a:pt x="1563" y="1801"/>
                  <a:pt x="1563" y="1801"/>
                  <a:pt x="1562" y="1801"/>
                </a:cubicBezTo>
                <a:cubicBezTo>
                  <a:pt x="1562" y="1801"/>
                  <a:pt x="1561" y="1801"/>
                  <a:pt x="1561" y="1802"/>
                </a:cubicBezTo>
                <a:cubicBezTo>
                  <a:pt x="1559" y="1802"/>
                  <a:pt x="1557" y="1802"/>
                  <a:pt x="1555" y="1803"/>
                </a:cubicBezTo>
                <a:cubicBezTo>
                  <a:pt x="1553" y="1803"/>
                  <a:pt x="1551" y="1803"/>
                  <a:pt x="1550" y="1803"/>
                </a:cubicBezTo>
                <a:cubicBezTo>
                  <a:pt x="1548" y="1804"/>
                  <a:pt x="1546" y="1804"/>
                  <a:pt x="1544" y="1804"/>
                </a:cubicBezTo>
                <a:cubicBezTo>
                  <a:pt x="1544" y="1804"/>
                  <a:pt x="1543" y="1804"/>
                  <a:pt x="1542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40" y="1804"/>
                  <a:pt x="1540" y="1804"/>
                  <a:pt x="1540" y="1804"/>
                </a:cubicBezTo>
                <a:cubicBezTo>
                  <a:pt x="1530" y="1804"/>
                  <a:pt x="1519" y="1804"/>
                  <a:pt x="1509" y="1804"/>
                </a:cubicBezTo>
                <a:cubicBezTo>
                  <a:pt x="1461" y="1804"/>
                  <a:pt x="908" y="1806"/>
                  <a:pt x="869" y="1806"/>
                </a:cubicBezTo>
                <a:cubicBezTo>
                  <a:pt x="866" y="1806"/>
                  <a:pt x="863" y="1806"/>
                  <a:pt x="861" y="1805"/>
                </a:cubicBezTo>
                <a:cubicBezTo>
                  <a:pt x="857" y="1805"/>
                  <a:pt x="853" y="1804"/>
                  <a:pt x="850" y="1803"/>
                </a:cubicBezTo>
                <a:cubicBezTo>
                  <a:pt x="845" y="1802"/>
                  <a:pt x="841" y="1799"/>
                  <a:pt x="838" y="1796"/>
                </a:cubicBezTo>
                <a:cubicBezTo>
                  <a:pt x="835" y="1793"/>
                  <a:pt x="833" y="1790"/>
                  <a:pt x="832" y="1786"/>
                </a:cubicBezTo>
                <a:cubicBezTo>
                  <a:pt x="832" y="1782"/>
                  <a:pt x="832" y="1778"/>
                  <a:pt x="834" y="1773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36" y="1771"/>
                  <a:pt x="836" y="1771"/>
                  <a:pt x="836" y="1771"/>
                </a:cubicBezTo>
                <a:cubicBezTo>
                  <a:pt x="842" y="1758"/>
                  <a:pt x="848" y="1745"/>
                  <a:pt x="854" y="1732"/>
                </a:cubicBezTo>
                <a:cubicBezTo>
                  <a:pt x="856" y="1730"/>
                  <a:pt x="857" y="1728"/>
                  <a:pt x="858" y="1726"/>
                </a:cubicBezTo>
                <a:cubicBezTo>
                  <a:pt x="862" y="1716"/>
                  <a:pt x="862" y="1716"/>
                  <a:pt x="862" y="1716"/>
                </a:cubicBezTo>
                <a:cubicBezTo>
                  <a:pt x="864" y="1712"/>
                  <a:pt x="868" y="1708"/>
                  <a:pt x="872" y="1704"/>
                </a:cubicBezTo>
                <a:cubicBezTo>
                  <a:pt x="873" y="1704"/>
                  <a:pt x="874" y="1703"/>
                  <a:pt x="875" y="1702"/>
                </a:cubicBezTo>
                <a:cubicBezTo>
                  <a:pt x="875" y="1702"/>
                  <a:pt x="876" y="1701"/>
                  <a:pt x="877" y="1701"/>
                </a:cubicBezTo>
                <a:cubicBezTo>
                  <a:pt x="878" y="1700"/>
                  <a:pt x="878" y="1700"/>
                  <a:pt x="879" y="1699"/>
                </a:cubicBezTo>
                <a:cubicBezTo>
                  <a:pt x="880" y="1699"/>
                  <a:pt x="880" y="1699"/>
                  <a:pt x="880" y="1699"/>
                </a:cubicBezTo>
                <a:cubicBezTo>
                  <a:pt x="881" y="1698"/>
                  <a:pt x="881" y="1698"/>
                  <a:pt x="882" y="1698"/>
                </a:cubicBezTo>
                <a:cubicBezTo>
                  <a:pt x="883" y="1697"/>
                  <a:pt x="885" y="1696"/>
                  <a:pt x="886" y="1695"/>
                </a:cubicBezTo>
                <a:cubicBezTo>
                  <a:pt x="887" y="1695"/>
                  <a:pt x="888" y="1695"/>
                  <a:pt x="889" y="1694"/>
                </a:cubicBezTo>
                <a:cubicBezTo>
                  <a:pt x="890" y="1694"/>
                  <a:pt x="891" y="1693"/>
                  <a:pt x="893" y="1693"/>
                </a:cubicBezTo>
                <a:cubicBezTo>
                  <a:pt x="895" y="1692"/>
                  <a:pt x="897" y="1691"/>
                  <a:pt x="899" y="1690"/>
                </a:cubicBezTo>
                <a:cubicBezTo>
                  <a:pt x="900" y="1690"/>
                  <a:pt x="901" y="1690"/>
                  <a:pt x="903" y="1689"/>
                </a:cubicBezTo>
                <a:cubicBezTo>
                  <a:pt x="903" y="1689"/>
                  <a:pt x="904" y="1689"/>
                  <a:pt x="904" y="1689"/>
                </a:cubicBezTo>
                <a:cubicBezTo>
                  <a:pt x="910" y="1687"/>
                  <a:pt x="917" y="1687"/>
                  <a:pt x="923" y="1687"/>
                </a:cubicBezTo>
                <a:cubicBezTo>
                  <a:pt x="923" y="1687"/>
                  <a:pt x="1503" y="1685"/>
                  <a:pt x="1525" y="1685"/>
                </a:cubicBezTo>
                <a:cubicBezTo>
                  <a:pt x="1531" y="1685"/>
                  <a:pt x="1538" y="1685"/>
                  <a:pt x="1545" y="1685"/>
                </a:cubicBezTo>
                <a:cubicBezTo>
                  <a:pt x="1548" y="1685"/>
                  <a:pt x="1551" y="1685"/>
                  <a:pt x="1554" y="1686"/>
                </a:cubicBezTo>
                <a:cubicBezTo>
                  <a:pt x="1554" y="1686"/>
                  <a:pt x="1555" y="1686"/>
                  <a:pt x="1555" y="1686"/>
                </a:cubicBezTo>
                <a:cubicBezTo>
                  <a:pt x="1557" y="1686"/>
                  <a:pt x="1560" y="1686"/>
                  <a:pt x="1562" y="1687"/>
                </a:cubicBezTo>
                <a:cubicBezTo>
                  <a:pt x="1562" y="1687"/>
                  <a:pt x="1563" y="1687"/>
                  <a:pt x="1563" y="1687"/>
                </a:cubicBezTo>
                <a:cubicBezTo>
                  <a:pt x="1563" y="1687"/>
                  <a:pt x="1563" y="1687"/>
                  <a:pt x="1563" y="1687"/>
                </a:cubicBezTo>
                <a:cubicBezTo>
                  <a:pt x="1566" y="1688"/>
                  <a:pt x="1568" y="1689"/>
                  <a:pt x="1570" y="1690"/>
                </a:cubicBezTo>
                <a:cubicBezTo>
                  <a:pt x="1570" y="1690"/>
                  <a:pt x="1571" y="1690"/>
                  <a:pt x="1571" y="1690"/>
                </a:cubicBezTo>
                <a:cubicBezTo>
                  <a:pt x="1573" y="1691"/>
                  <a:pt x="1575" y="1692"/>
                  <a:pt x="1577" y="1693"/>
                </a:cubicBezTo>
                <a:cubicBezTo>
                  <a:pt x="1577" y="1693"/>
                  <a:pt x="1577" y="1693"/>
                  <a:pt x="1578" y="1693"/>
                </a:cubicBezTo>
                <a:cubicBezTo>
                  <a:pt x="1578" y="1694"/>
                  <a:pt x="1578" y="1694"/>
                  <a:pt x="1578" y="1694"/>
                </a:cubicBezTo>
                <a:cubicBezTo>
                  <a:pt x="1580" y="1695"/>
                  <a:pt x="1581" y="1696"/>
                  <a:pt x="1582" y="1697"/>
                </a:cubicBezTo>
                <a:cubicBezTo>
                  <a:pt x="1584" y="1698"/>
                  <a:pt x="1586" y="1700"/>
                  <a:pt x="1588" y="1703"/>
                </a:cubicBezTo>
                <a:cubicBezTo>
                  <a:pt x="1590" y="1706"/>
                  <a:pt x="1592" y="1710"/>
                  <a:pt x="1592" y="1714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17"/>
                  <a:pt x="1592" y="1717"/>
                  <a:pt x="1592" y="1717"/>
                </a:cubicBezTo>
                <a:cubicBezTo>
                  <a:pt x="1592" y="1731"/>
                  <a:pt x="1592" y="1746"/>
                  <a:pt x="1592" y="1760"/>
                </a:cubicBezTo>
                <a:cubicBezTo>
                  <a:pt x="1592" y="1764"/>
                  <a:pt x="1593" y="1767"/>
                  <a:pt x="1592" y="1771"/>
                </a:cubicBezTo>
                <a:close/>
                <a:moveTo>
                  <a:pt x="1671" y="1490"/>
                </a:moveTo>
                <a:cubicBezTo>
                  <a:pt x="1671" y="1490"/>
                  <a:pt x="1670" y="1489"/>
                  <a:pt x="1670" y="1489"/>
                </a:cubicBezTo>
                <a:cubicBezTo>
                  <a:pt x="1670" y="1489"/>
                  <a:pt x="1669" y="1489"/>
                  <a:pt x="1669" y="1488"/>
                </a:cubicBezTo>
                <a:cubicBezTo>
                  <a:pt x="1667" y="1486"/>
                  <a:pt x="1666" y="1483"/>
                  <a:pt x="1665" y="1480"/>
                </a:cubicBezTo>
                <a:cubicBezTo>
                  <a:pt x="1665" y="1477"/>
                  <a:pt x="1665" y="1477"/>
                  <a:pt x="1665" y="1477"/>
                </a:cubicBezTo>
                <a:cubicBezTo>
                  <a:pt x="1665" y="1475"/>
                  <a:pt x="1665" y="1473"/>
                  <a:pt x="1665" y="1471"/>
                </a:cubicBezTo>
                <a:cubicBezTo>
                  <a:pt x="1665" y="1471"/>
                  <a:pt x="1665" y="1471"/>
                  <a:pt x="1665" y="1471"/>
                </a:cubicBezTo>
                <a:cubicBezTo>
                  <a:pt x="1664" y="1463"/>
                  <a:pt x="1662" y="1454"/>
                  <a:pt x="1663" y="1445"/>
                </a:cubicBezTo>
                <a:cubicBezTo>
                  <a:pt x="1663" y="1443"/>
                  <a:pt x="1663" y="1443"/>
                  <a:pt x="1663" y="1443"/>
                </a:cubicBezTo>
                <a:cubicBezTo>
                  <a:pt x="1662" y="1440"/>
                  <a:pt x="1663" y="1437"/>
                  <a:pt x="1665" y="1435"/>
                </a:cubicBezTo>
                <a:cubicBezTo>
                  <a:pt x="1667" y="1433"/>
                  <a:pt x="1669" y="1431"/>
                  <a:pt x="1673" y="1429"/>
                </a:cubicBezTo>
                <a:cubicBezTo>
                  <a:pt x="1676" y="1427"/>
                  <a:pt x="1680" y="1426"/>
                  <a:pt x="1684" y="1425"/>
                </a:cubicBezTo>
                <a:cubicBezTo>
                  <a:pt x="1684" y="1425"/>
                  <a:pt x="1684" y="1425"/>
                  <a:pt x="1684" y="1425"/>
                </a:cubicBezTo>
                <a:cubicBezTo>
                  <a:pt x="1685" y="1425"/>
                  <a:pt x="1685" y="1425"/>
                  <a:pt x="1685" y="1425"/>
                </a:cubicBezTo>
                <a:cubicBezTo>
                  <a:pt x="1687" y="1424"/>
                  <a:pt x="1689" y="1424"/>
                  <a:pt x="1690" y="1424"/>
                </a:cubicBezTo>
                <a:cubicBezTo>
                  <a:pt x="1691" y="1424"/>
                  <a:pt x="1692" y="1424"/>
                  <a:pt x="1693" y="1424"/>
                </a:cubicBezTo>
                <a:cubicBezTo>
                  <a:pt x="1700" y="1423"/>
                  <a:pt x="1708" y="1423"/>
                  <a:pt x="1716" y="1423"/>
                </a:cubicBezTo>
                <a:cubicBezTo>
                  <a:pt x="1769" y="1423"/>
                  <a:pt x="1769" y="1423"/>
                  <a:pt x="1769" y="1423"/>
                </a:cubicBezTo>
                <a:cubicBezTo>
                  <a:pt x="1772" y="1423"/>
                  <a:pt x="1775" y="1423"/>
                  <a:pt x="1778" y="1424"/>
                </a:cubicBezTo>
                <a:cubicBezTo>
                  <a:pt x="1792" y="1425"/>
                  <a:pt x="1808" y="1429"/>
                  <a:pt x="1810" y="1442"/>
                </a:cubicBezTo>
                <a:cubicBezTo>
                  <a:pt x="1814" y="1454"/>
                  <a:pt x="1815" y="1466"/>
                  <a:pt x="1817" y="1478"/>
                </a:cubicBezTo>
                <a:cubicBezTo>
                  <a:pt x="1818" y="1480"/>
                  <a:pt x="1818" y="1480"/>
                  <a:pt x="1818" y="1480"/>
                </a:cubicBezTo>
                <a:cubicBezTo>
                  <a:pt x="1818" y="1482"/>
                  <a:pt x="1818" y="1485"/>
                  <a:pt x="1817" y="1487"/>
                </a:cubicBezTo>
                <a:cubicBezTo>
                  <a:pt x="1817" y="1487"/>
                  <a:pt x="1817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6" y="1488"/>
                  <a:pt x="1816" y="1488"/>
                  <a:pt x="1816" y="1488"/>
                </a:cubicBezTo>
                <a:cubicBezTo>
                  <a:pt x="1813" y="1494"/>
                  <a:pt x="1807" y="1497"/>
                  <a:pt x="1799" y="1499"/>
                </a:cubicBezTo>
                <a:cubicBezTo>
                  <a:pt x="1798" y="1499"/>
                  <a:pt x="1798" y="1499"/>
                  <a:pt x="1797" y="1499"/>
                </a:cubicBezTo>
                <a:cubicBezTo>
                  <a:pt x="1796" y="1500"/>
                  <a:pt x="1796" y="1500"/>
                  <a:pt x="1795" y="1500"/>
                </a:cubicBezTo>
                <a:cubicBezTo>
                  <a:pt x="1794" y="1500"/>
                  <a:pt x="1794" y="1500"/>
                  <a:pt x="1793" y="1500"/>
                </a:cubicBezTo>
                <a:cubicBezTo>
                  <a:pt x="1792" y="1500"/>
                  <a:pt x="1790" y="1501"/>
                  <a:pt x="1789" y="1501"/>
                </a:cubicBezTo>
                <a:cubicBezTo>
                  <a:pt x="1771" y="1503"/>
                  <a:pt x="1750" y="1501"/>
                  <a:pt x="1741" y="1501"/>
                </a:cubicBezTo>
                <a:cubicBezTo>
                  <a:pt x="1707" y="1501"/>
                  <a:pt x="1707" y="1501"/>
                  <a:pt x="1707" y="1501"/>
                </a:cubicBezTo>
                <a:cubicBezTo>
                  <a:pt x="1704" y="1501"/>
                  <a:pt x="1702" y="1501"/>
                  <a:pt x="1699" y="1501"/>
                </a:cubicBezTo>
                <a:cubicBezTo>
                  <a:pt x="1697" y="1501"/>
                  <a:pt x="1695" y="1500"/>
                  <a:pt x="1693" y="1500"/>
                </a:cubicBezTo>
                <a:cubicBezTo>
                  <a:pt x="1693" y="1500"/>
                  <a:pt x="1692" y="1500"/>
                  <a:pt x="1692" y="1500"/>
                </a:cubicBezTo>
                <a:cubicBezTo>
                  <a:pt x="1691" y="1500"/>
                  <a:pt x="1691" y="1500"/>
                  <a:pt x="1691" y="1500"/>
                </a:cubicBezTo>
                <a:cubicBezTo>
                  <a:pt x="1689" y="1499"/>
                  <a:pt x="1687" y="1499"/>
                  <a:pt x="1685" y="1498"/>
                </a:cubicBezTo>
                <a:cubicBezTo>
                  <a:pt x="1684" y="1498"/>
                  <a:pt x="1684" y="1497"/>
                  <a:pt x="1683" y="1497"/>
                </a:cubicBezTo>
                <a:cubicBezTo>
                  <a:pt x="1681" y="1496"/>
                  <a:pt x="1680" y="1496"/>
                  <a:pt x="1678" y="1495"/>
                </a:cubicBezTo>
                <a:cubicBezTo>
                  <a:pt x="1676" y="1494"/>
                  <a:pt x="1674" y="1492"/>
                  <a:pt x="1672" y="1491"/>
                </a:cubicBezTo>
                <a:cubicBezTo>
                  <a:pt x="1672" y="1491"/>
                  <a:pt x="1671" y="1490"/>
                  <a:pt x="1671" y="1490"/>
                </a:cubicBezTo>
                <a:close/>
                <a:moveTo>
                  <a:pt x="1680" y="1622"/>
                </a:moveTo>
                <a:cubicBezTo>
                  <a:pt x="1677" y="1618"/>
                  <a:pt x="1676" y="1615"/>
                  <a:pt x="1675" y="1612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5" y="1607"/>
                  <a:pt x="1675" y="1607"/>
                  <a:pt x="1675" y="1607"/>
                </a:cubicBezTo>
                <a:cubicBezTo>
                  <a:pt x="1674" y="1593"/>
                  <a:pt x="1673" y="1580"/>
                  <a:pt x="1672" y="1567"/>
                </a:cubicBezTo>
                <a:cubicBezTo>
                  <a:pt x="1672" y="1567"/>
                  <a:pt x="1672" y="1567"/>
                  <a:pt x="1672" y="1567"/>
                </a:cubicBezTo>
                <a:cubicBezTo>
                  <a:pt x="1672" y="1566"/>
                  <a:pt x="1672" y="1566"/>
                  <a:pt x="1672" y="1566"/>
                </a:cubicBezTo>
                <a:cubicBezTo>
                  <a:pt x="1672" y="1565"/>
                  <a:pt x="1672" y="1564"/>
                  <a:pt x="1672" y="1563"/>
                </a:cubicBezTo>
                <a:cubicBezTo>
                  <a:pt x="1675" y="1535"/>
                  <a:pt x="1735" y="1542"/>
                  <a:pt x="1754" y="1542"/>
                </a:cubicBezTo>
                <a:cubicBezTo>
                  <a:pt x="1776" y="1542"/>
                  <a:pt x="1819" y="1537"/>
                  <a:pt x="1832" y="1559"/>
                </a:cubicBezTo>
                <a:cubicBezTo>
                  <a:pt x="1833" y="1561"/>
                  <a:pt x="1835" y="1563"/>
                  <a:pt x="1835" y="1565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6" y="1568"/>
                  <a:pt x="1836" y="1568"/>
                  <a:pt x="1836" y="1568"/>
                </a:cubicBezTo>
                <a:cubicBezTo>
                  <a:pt x="1837" y="1575"/>
                  <a:pt x="1838" y="1581"/>
                  <a:pt x="1840" y="1588"/>
                </a:cubicBezTo>
                <a:cubicBezTo>
                  <a:pt x="1844" y="1611"/>
                  <a:pt x="1844" y="1611"/>
                  <a:pt x="1844" y="1611"/>
                </a:cubicBezTo>
                <a:cubicBezTo>
                  <a:pt x="1845" y="1615"/>
                  <a:pt x="1844" y="1618"/>
                  <a:pt x="1843" y="1621"/>
                </a:cubicBezTo>
                <a:cubicBezTo>
                  <a:pt x="1842" y="1623"/>
                  <a:pt x="1840" y="1625"/>
                  <a:pt x="1838" y="1627"/>
                </a:cubicBezTo>
                <a:cubicBezTo>
                  <a:pt x="1838" y="1627"/>
                  <a:pt x="1837" y="1628"/>
                  <a:pt x="1836" y="1629"/>
                </a:cubicBezTo>
                <a:cubicBezTo>
                  <a:pt x="1836" y="1629"/>
                  <a:pt x="1835" y="1629"/>
                  <a:pt x="1835" y="1630"/>
                </a:cubicBezTo>
                <a:cubicBezTo>
                  <a:pt x="1835" y="1630"/>
                  <a:pt x="1834" y="1630"/>
                  <a:pt x="1834" y="1630"/>
                </a:cubicBezTo>
                <a:cubicBezTo>
                  <a:pt x="1833" y="1631"/>
                  <a:pt x="1832" y="1631"/>
                  <a:pt x="1830" y="1632"/>
                </a:cubicBezTo>
                <a:cubicBezTo>
                  <a:pt x="1829" y="1633"/>
                  <a:pt x="1828" y="1633"/>
                  <a:pt x="1827" y="1634"/>
                </a:cubicBezTo>
                <a:cubicBezTo>
                  <a:pt x="1826" y="1634"/>
                  <a:pt x="1825" y="1634"/>
                  <a:pt x="1825" y="1634"/>
                </a:cubicBezTo>
                <a:cubicBezTo>
                  <a:pt x="1824" y="1635"/>
                  <a:pt x="1823" y="1635"/>
                  <a:pt x="1822" y="1635"/>
                </a:cubicBezTo>
                <a:cubicBezTo>
                  <a:pt x="1821" y="1635"/>
                  <a:pt x="1820" y="1636"/>
                  <a:pt x="1819" y="1636"/>
                </a:cubicBezTo>
                <a:cubicBezTo>
                  <a:pt x="1818" y="1636"/>
                  <a:pt x="1818" y="1636"/>
                  <a:pt x="1818" y="1636"/>
                </a:cubicBezTo>
                <a:cubicBezTo>
                  <a:pt x="1816" y="1636"/>
                  <a:pt x="1814" y="1637"/>
                  <a:pt x="1812" y="1637"/>
                </a:cubicBezTo>
                <a:cubicBezTo>
                  <a:pt x="1809" y="1637"/>
                  <a:pt x="1807" y="1637"/>
                  <a:pt x="1805" y="1637"/>
                </a:cubicBezTo>
                <a:cubicBezTo>
                  <a:pt x="1805" y="1637"/>
                  <a:pt x="1805" y="1637"/>
                  <a:pt x="1805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804" y="1637"/>
                  <a:pt x="1804" y="1637"/>
                  <a:pt x="1804" y="1637"/>
                </a:cubicBezTo>
                <a:cubicBezTo>
                  <a:pt x="1777" y="1637"/>
                  <a:pt x="1750" y="1637"/>
                  <a:pt x="1722" y="1638"/>
                </a:cubicBezTo>
                <a:cubicBezTo>
                  <a:pt x="1719" y="1638"/>
                  <a:pt x="1716" y="1637"/>
                  <a:pt x="1714" y="1637"/>
                </a:cubicBezTo>
                <a:cubicBezTo>
                  <a:pt x="1713" y="1637"/>
                  <a:pt x="1712" y="1637"/>
                  <a:pt x="1712" y="1637"/>
                </a:cubicBezTo>
                <a:cubicBezTo>
                  <a:pt x="1709" y="1636"/>
                  <a:pt x="1707" y="1636"/>
                  <a:pt x="1705" y="1636"/>
                </a:cubicBezTo>
                <a:cubicBezTo>
                  <a:pt x="1705" y="1636"/>
                  <a:pt x="1705" y="1636"/>
                  <a:pt x="1705" y="1636"/>
                </a:cubicBezTo>
                <a:cubicBezTo>
                  <a:pt x="1704" y="1635"/>
                  <a:pt x="1704" y="1635"/>
                  <a:pt x="1704" y="1635"/>
                </a:cubicBezTo>
                <a:cubicBezTo>
                  <a:pt x="1701" y="1635"/>
                  <a:pt x="1699" y="1634"/>
                  <a:pt x="1697" y="1633"/>
                </a:cubicBezTo>
                <a:cubicBezTo>
                  <a:pt x="1696" y="1633"/>
                  <a:pt x="1695" y="1632"/>
                  <a:pt x="1695" y="1632"/>
                </a:cubicBezTo>
                <a:cubicBezTo>
                  <a:pt x="1693" y="1632"/>
                  <a:pt x="1692" y="1631"/>
                  <a:pt x="1691" y="1630"/>
                </a:cubicBezTo>
                <a:cubicBezTo>
                  <a:pt x="1691" y="1630"/>
                  <a:pt x="1690" y="1630"/>
                  <a:pt x="1690" y="1630"/>
                </a:cubicBezTo>
                <a:cubicBezTo>
                  <a:pt x="1686" y="1628"/>
                  <a:pt x="1682" y="1625"/>
                  <a:pt x="1680" y="1622"/>
                </a:cubicBezTo>
                <a:close/>
                <a:moveTo>
                  <a:pt x="1875" y="1783"/>
                </a:moveTo>
                <a:cubicBezTo>
                  <a:pt x="1873" y="1787"/>
                  <a:pt x="1870" y="1790"/>
                  <a:pt x="1866" y="1793"/>
                </a:cubicBezTo>
                <a:cubicBezTo>
                  <a:pt x="1862" y="1796"/>
                  <a:pt x="1858" y="1799"/>
                  <a:pt x="1852" y="1800"/>
                </a:cubicBezTo>
                <a:cubicBezTo>
                  <a:pt x="1846" y="1802"/>
                  <a:pt x="1840" y="1803"/>
                  <a:pt x="1833" y="1803"/>
                </a:cubicBezTo>
                <a:cubicBezTo>
                  <a:pt x="1815" y="1803"/>
                  <a:pt x="1815" y="1803"/>
                  <a:pt x="1815" y="1803"/>
                </a:cubicBezTo>
                <a:cubicBezTo>
                  <a:pt x="1814" y="1803"/>
                  <a:pt x="1814" y="1803"/>
                  <a:pt x="1814" y="1803"/>
                </a:cubicBezTo>
                <a:cubicBezTo>
                  <a:pt x="1789" y="1803"/>
                  <a:pt x="1765" y="1803"/>
                  <a:pt x="1740" y="1803"/>
                </a:cubicBezTo>
                <a:cubicBezTo>
                  <a:pt x="1737" y="1803"/>
                  <a:pt x="1734" y="1803"/>
                  <a:pt x="1731" y="1803"/>
                </a:cubicBezTo>
                <a:cubicBezTo>
                  <a:pt x="1730" y="1803"/>
                  <a:pt x="1730" y="1803"/>
                  <a:pt x="1729" y="1803"/>
                </a:cubicBezTo>
                <a:cubicBezTo>
                  <a:pt x="1726" y="1802"/>
                  <a:pt x="1724" y="1802"/>
                  <a:pt x="1721" y="1801"/>
                </a:cubicBezTo>
                <a:cubicBezTo>
                  <a:pt x="1721" y="1801"/>
                  <a:pt x="1721" y="1801"/>
                  <a:pt x="1720" y="1801"/>
                </a:cubicBezTo>
                <a:cubicBezTo>
                  <a:pt x="1720" y="1801"/>
                  <a:pt x="1720" y="1801"/>
                  <a:pt x="1720" y="1801"/>
                </a:cubicBezTo>
                <a:cubicBezTo>
                  <a:pt x="1709" y="1798"/>
                  <a:pt x="1698" y="1792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2" y="1783"/>
                  <a:pt x="1692" y="1783"/>
                  <a:pt x="1692" y="1783"/>
                </a:cubicBezTo>
                <a:cubicBezTo>
                  <a:pt x="1691" y="1782"/>
                  <a:pt x="1690" y="1780"/>
                  <a:pt x="1690" y="1778"/>
                </a:cubicBezTo>
                <a:cubicBezTo>
                  <a:pt x="1689" y="1777"/>
                  <a:pt x="1689" y="1776"/>
                  <a:pt x="1689" y="1775"/>
                </a:cubicBezTo>
                <a:cubicBezTo>
                  <a:pt x="1688" y="1774"/>
                  <a:pt x="1688" y="1773"/>
                  <a:pt x="1688" y="1772"/>
                </a:cubicBezTo>
                <a:cubicBezTo>
                  <a:pt x="1688" y="1772"/>
                  <a:pt x="1688" y="1771"/>
                  <a:pt x="1688" y="1771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7" y="1769"/>
                  <a:pt x="1687" y="1769"/>
                  <a:pt x="1687" y="1769"/>
                </a:cubicBezTo>
                <a:cubicBezTo>
                  <a:pt x="1686" y="1756"/>
                  <a:pt x="1685" y="1742"/>
                  <a:pt x="1684" y="1728"/>
                </a:cubicBezTo>
                <a:cubicBezTo>
                  <a:pt x="1684" y="1725"/>
                  <a:pt x="1684" y="1723"/>
                  <a:pt x="1684" y="1721"/>
                </a:cubicBezTo>
                <a:cubicBezTo>
                  <a:pt x="1683" y="1714"/>
                  <a:pt x="1683" y="1714"/>
                  <a:pt x="1683" y="1714"/>
                </a:cubicBezTo>
                <a:cubicBezTo>
                  <a:pt x="1683" y="1713"/>
                  <a:pt x="1683" y="1713"/>
                  <a:pt x="1683" y="1713"/>
                </a:cubicBezTo>
                <a:cubicBezTo>
                  <a:pt x="1683" y="1711"/>
                  <a:pt x="1683" y="1710"/>
                  <a:pt x="1684" y="1709"/>
                </a:cubicBezTo>
                <a:cubicBezTo>
                  <a:pt x="1684" y="1708"/>
                  <a:pt x="1684" y="1707"/>
                  <a:pt x="1684" y="1707"/>
                </a:cubicBezTo>
                <a:cubicBezTo>
                  <a:pt x="1685" y="1706"/>
                  <a:pt x="1685" y="1705"/>
                  <a:pt x="1685" y="1704"/>
                </a:cubicBezTo>
                <a:cubicBezTo>
                  <a:pt x="1686" y="1703"/>
                  <a:pt x="1686" y="1703"/>
                  <a:pt x="1686" y="1702"/>
                </a:cubicBezTo>
                <a:cubicBezTo>
                  <a:pt x="1686" y="1702"/>
                  <a:pt x="1686" y="1702"/>
                  <a:pt x="1686" y="1702"/>
                </a:cubicBezTo>
                <a:cubicBezTo>
                  <a:pt x="1687" y="1700"/>
                  <a:pt x="1688" y="1699"/>
                  <a:pt x="1689" y="1698"/>
                </a:cubicBezTo>
                <a:cubicBezTo>
                  <a:pt x="1690" y="1697"/>
                  <a:pt x="1691" y="1697"/>
                  <a:pt x="1691" y="1696"/>
                </a:cubicBezTo>
                <a:cubicBezTo>
                  <a:pt x="1692" y="1695"/>
                  <a:pt x="1693" y="1695"/>
                  <a:pt x="1694" y="1694"/>
                </a:cubicBezTo>
                <a:cubicBezTo>
                  <a:pt x="1695" y="1694"/>
                  <a:pt x="1695" y="1693"/>
                  <a:pt x="1695" y="1693"/>
                </a:cubicBezTo>
                <a:cubicBezTo>
                  <a:pt x="1695" y="1693"/>
                  <a:pt x="1696" y="1693"/>
                  <a:pt x="1696" y="1693"/>
                </a:cubicBezTo>
                <a:cubicBezTo>
                  <a:pt x="1698" y="1692"/>
                  <a:pt x="1699" y="1691"/>
                  <a:pt x="1701" y="1690"/>
                </a:cubicBezTo>
                <a:cubicBezTo>
                  <a:pt x="1702" y="1690"/>
                  <a:pt x="1702" y="1689"/>
                  <a:pt x="1702" y="1689"/>
                </a:cubicBezTo>
                <a:cubicBezTo>
                  <a:pt x="1703" y="1689"/>
                  <a:pt x="1703" y="1689"/>
                  <a:pt x="1703" y="1689"/>
                </a:cubicBezTo>
                <a:cubicBezTo>
                  <a:pt x="1704" y="1689"/>
                  <a:pt x="1704" y="1689"/>
                  <a:pt x="1705" y="1688"/>
                </a:cubicBezTo>
                <a:cubicBezTo>
                  <a:pt x="1706" y="1688"/>
                  <a:pt x="1708" y="1687"/>
                  <a:pt x="1709" y="1687"/>
                </a:cubicBezTo>
                <a:cubicBezTo>
                  <a:pt x="1710" y="1687"/>
                  <a:pt x="1711" y="1686"/>
                  <a:pt x="1712" y="1686"/>
                </a:cubicBezTo>
                <a:cubicBezTo>
                  <a:pt x="1713" y="1686"/>
                  <a:pt x="1714" y="1686"/>
                  <a:pt x="1714" y="1686"/>
                </a:cubicBezTo>
                <a:cubicBezTo>
                  <a:pt x="1717" y="1685"/>
                  <a:pt x="1720" y="1685"/>
                  <a:pt x="1723" y="1685"/>
                </a:cubicBezTo>
                <a:cubicBezTo>
                  <a:pt x="1723" y="1685"/>
                  <a:pt x="1724" y="1685"/>
                  <a:pt x="1724" y="1685"/>
                </a:cubicBezTo>
                <a:cubicBezTo>
                  <a:pt x="1725" y="1685"/>
                  <a:pt x="1726" y="1685"/>
                  <a:pt x="1727" y="1685"/>
                </a:cubicBezTo>
                <a:cubicBezTo>
                  <a:pt x="1731" y="1685"/>
                  <a:pt x="1731" y="1685"/>
                  <a:pt x="1731" y="1685"/>
                </a:cubicBezTo>
                <a:cubicBezTo>
                  <a:pt x="1736" y="1684"/>
                  <a:pt x="1740" y="1684"/>
                  <a:pt x="1744" y="1684"/>
                </a:cubicBezTo>
                <a:cubicBezTo>
                  <a:pt x="1748" y="1684"/>
                  <a:pt x="1752" y="1684"/>
                  <a:pt x="1755" y="1684"/>
                </a:cubicBezTo>
                <a:cubicBezTo>
                  <a:pt x="1791" y="1684"/>
                  <a:pt x="1791" y="1684"/>
                  <a:pt x="1791" y="1684"/>
                </a:cubicBezTo>
                <a:cubicBezTo>
                  <a:pt x="1801" y="1684"/>
                  <a:pt x="1811" y="1684"/>
                  <a:pt x="1820" y="1685"/>
                </a:cubicBezTo>
                <a:cubicBezTo>
                  <a:pt x="1822" y="1685"/>
                  <a:pt x="1823" y="1685"/>
                  <a:pt x="1825" y="1685"/>
                </a:cubicBezTo>
                <a:cubicBezTo>
                  <a:pt x="1826" y="1686"/>
                  <a:pt x="1827" y="1686"/>
                  <a:pt x="1828" y="1686"/>
                </a:cubicBezTo>
                <a:cubicBezTo>
                  <a:pt x="1828" y="1686"/>
                  <a:pt x="1829" y="1686"/>
                  <a:pt x="1830" y="1686"/>
                </a:cubicBezTo>
                <a:cubicBezTo>
                  <a:pt x="1830" y="1686"/>
                  <a:pt x="1831" y="1686"/>
                  <a:pt x="1831" y="1687"/>
                </a:cubicBezTo>
                <a:cubicBezTo>
                  <a:pt x="1832" y="1687"/>
                  <a:pt x="1832" y="1687"/>
                  <a:pt x="1833" y="1687"/>
                </a:cubicBezTo>
                <a:cubicBezTo>
                  <a:pt x="1834" y="1687"/>
                  <a:pt x="1836" y="1688"/>
                  <a:pt x="1838" y="1689"/>
                </a:cubicBezTo>
                <a:cubicBezTo>
                  <a:pt x="1839" y="1689"/>
                  <a:pt x="1840" y="1689"/>
                  <a:pt x="1841" y="1690"/>
                </a:cubicBezTo>
                <a:cubicBezTo>
                  <a:pt x="1842" y="1690"/>
                  <a:pt x="1842" y="1690"/>
                  <a:pt x="1843" y="1691"/>
                </a:cubicBezTo>
                <a:cubicBezTo>
                  <a:pt x="1845" y="1691"/>
                  <a:pt x="1846" y="1692"/>
                  <a:pt x="1847" y="1693"/>
                </a:cubicBezTo>
                <a:cubicBezTo>
                  <a:pt x="1852" y="1695"/>
                  <a:pt x="1856" y="1698"/>
                  <a:pt x="1859" y="1702"/>
                </a:cubicBezTo>
                <a:cubicBezTo>
                  <a:pt x="1862" y="1705"/>
                  <a:pt x="1864" y="1709"/>
                  <a:pt x="1865" y="1713"/>
                </a:cubicBezTo>
                <a:cubicBezTo>
                  <a:pt x="1870" y="1736"/>
                  <a:pt x="1870" y="1736"/>
                  <a:pt x="1870" y="1736"/>
                </a:cubicBezTo>
                <a:cubicBezTo>
                  <a:pt x="1871" y="1746"/>
                  <a:pt x="1873" y="1755"/>
                  <a:pt x="1875" y="1764"/>
                </a:cubicBezTo>
                <a:cubicBezTo>
                  <a:pt x="1875" y="1764"/>
                  <a:pt x="1875" y="1764"/>
                  <a:pt x="1875" y="1764"/>
                </a:cubicBezTo>
                <a:cubicBezTo>
                  <a:pt x="1876" y="1770"/>
                  <a:pt x="1876" y="1770"/>
                  <a:pt x="1876" y="1770"/>
                </a:cubicBezTo>
                <a:cubicBezTo>
                  <a:pt x="1877" y="1775"/>
                  <a:pt x="1877" y="1779"/>
                  <a:pt x="1875" y="1783"/>
                </a:cubicBezTo>
                <a:close/>
                <a:moveTo>
                  <a:pt x="2041" y="1494"/>
                </a:moveTo>
                <a:cubicBezTo>
                  <a:pt x="2036" y="1492"/>
                  <a:pt x="2032" y="1490"/>
                  <a:pt x="2030" y="1487"/>
                </a:cubicBezTo>
                <a:cubicBezTo>
                  <a:pt x="2027" y="1485"/>
                  <a:pt x="2024" y="1482"/>
                  <a:pt x="2023" y="1479"/>
                </a:cubicBezTo>
                <a:cubicBezTo>
                  <a:pt x="2021" y="1474"/>
                  <a:pt x="2021" y="1474"/>
                  <a:pt x="2021" y="1474"/>
                </a:cubicBezTo>
                <a:cubicBezTo>
                  <a:pt x="2019" y="1467"/>
                  <a:pt x="2016" y="1460"/>
                  <a:pt x="2014" y="1453"/>
                </a:cubicBezTo>
                <a:cubicBezTo>
                  <a:pt x="2012" y="1449"/>
                  <a:pt x="2009" y="1444"/>
                  <a:pt x="2009" y="1439"/>
                </a:cubicBezTo>
                <a:cubicBezTo>
                  <a:pt x="2009" y="1439"/>
                  <a:pt x="2009" y="1438"/>
                  <a:pt x="2009" y="1437"/>
                </a:cubicBezTo>
                <a:cubicBezTo>
                  <a:pt x="2009" y="1437"/>
                  <a:pt x="2009" y="1437"/>
                  <a:pt x="2009" y="1437"/>
                </a:cubicBezTo>
                <a:cubicBezTo>
                  <a:pt x="2009" y="1436"/>
                  <a:pt x="2009" y="1436"/>
                  <a:pt x="2009" y="1436"/>
                </a:cubicBezTo>
                <a:cubicBezTo>
                  <a:pt x="2010" y="1435"/>
                  <a:pt x="2009" y="1435"/>
                  <a:pt x="2010" y="1434"/>
                </a:cubicBezTo>
                <a:cubicBezTo>
                  <a:pt x="2010" y="1434"/>
                  <a:pt x="2010" y="1434"/>
                  <a:pt x="2010" y="1434"/>
                </a:cubicBezTo>
                <a:cubicBezTo>
                  <a:pt x="2016" y="1421"/>
                  <a:pt x="2039" y="1423"/>
                  <a:pt x="2051" y="1423"/>
                </a:cubicBezTo>
                <a:cubicBezTo>
                  <a:pt x="2110" y="1422"/>
                  <a:pt x="2110" y="1422"/>
                  <a:pt x="2110" y="1422"/>
                </a:cubicBezTo>
                <a:cubicBezTo>
                  <a:pt x="2115" y="1422"/>
                  <a:pt x="2120" y="1423"/>
                  <a:pt x="2125" y="1424"/>
                </a:cubicBezTo>
                <a:cubicBezTo>
                  <a:pt x="2126" y="1424"/>
                  <a:pt x="2128" y="1424"/>
                  <a:pt x="2129" y="1425"/>
                </a:cubicBezTo>
                <a:cubicBezTo>
                  <a:pt x="2129" y="1425"/>
                  <a:pt x="2130" y="1425"/>
                  <a:pt x="2131" y="1425"/>
                </a:cubicBezTo>
                <a:cubicBezTo>
                  <a:pt x="2132" y="1425"/>
                  <a:pt x="2133" y="1426"/>
                  <a:pt x="2133" y="1426"/>
                </a:cubicBezTo>
                <a:cubicBezTo>
                  <a:pt x="2135" y="1426"/>
                  <a:pt x="2137" y="1427"/>
                  <a:pt x="2138" y="1428"/>
                </a:cubicBezTo>
                <a:cubicBezTo>
                  <a:pt x="2139" y="1428"/>
                  <a:pt x="2139" y="1428"/>
                  <a:pt x="2139" y="1428"/>
                </a:cubicBezTo>
                <a:cubicBezTo>
                  <a:pt x="2139" y="1428"/>
                  <a:pt x="2139" y="1428"/>
                  <a:pt x="2140" y="1428"/>
                </a:cubicBezTo>
                <a:cubicBezTo>
                  <a:pt x="2141" y="1429"/>
                  <a:pt x="2142" y="1429"/>
                  <a:pt x="2144" y="1430"/>
                </a:cubicBezTo>
                <a:cubicBezTo>
                  <a:pt x="2145" y="1431"/>
                  <a:pt x="2146" y="1431"/>
                  <a:pt x="2146" y="1431"/>
                </a:cubicBezTo>
                <a:cubicBezTo>
                  <a:pt x="2147" y="1432"/>
                  <a:pt x="2147" y="1432"/>
                  <a:pt x="2148" y="1432"/>
                </a:cubicBezTo>
                <a:cubicBezTo>
                  <a:pt x="2148" y="1433"/>
                  <a:pt x="2148" y="1433"/>
                  <a:pt x="2149" y="1433"/>
                </a:cubicBezTo>
                <a:cubicBezTo>
                  <a:pt x="2149" y="1433"/>
                  <a:pt x="2150" y="1434"/>
                  <a:pt x="2150" y="1434"/>
                </a:cubicBezTo>
                <a:cubicBezTo>
                  <a:pt x="2153" y="1436"/>
                  <a:pt x="2156" y="1439"/>
                  <a:pt x="2157" y="1442"/>
                </a:cubicBezTo>
                <a:cubicBezTo>
                  <a:pt x="2157" y="1442"/>
                  <a:pt x="2157" y="1442"/>
                  <a:pt x="2157" y="1442"/>
                </a:cubicBezTo>
                <a:cubicBezTo>
                  <a:pt x="2163" y="1450"/>
                  <a:pt x="2166" y="1460"/>
                  <a:pt x="2170" y="1468"/>
                </a:cubicBezTo>
                <a:cubicBezTo>
                  <a:pt x="2170" y="1468"/>
                  <a:pt x="2170" y="1468"/>
                  <a:pt x="2170" y="1468"/>
                </a:cubicBezTo>
                <a:cubicBezTo>
                  <a:pt x="2172" y="1473"/>
                  <a:pt x="2176" y="1477"/>
                  <a:pt x="2177" y="1482"/>
                </a:cubicBezTo>
                <a:cubicBezTo>
                  <a:pt x="2177" y="1482"/>
                  <a:pt x="2177" y="1483"/>
                  <a:pt x="2177" y="1483"/>
                </a:cubicBezTo>
                <a:cubicBezTo>
                  <a:pt x="2177" y="1483"/>
                  <a:pt x="2177" y="1483"/>
                  <a:pt x="2177" y="1483"/>
                </a:cubicBezTo>
                <a:cubicBezTo>
                  <a:pt x="2178" y="1492"/>
                  <a:pt x="2170" y="1496"/>
                  <a:pt x="2162" y="1498"/>
                </a:cubicBezTo>
                <a:cubicBezTo>
                  <a:pt x="2161" y="1498"/>
                  <a:pt x="2161" y="1498"/>
                  <a:pt x="2161" y="1499"/>
                </a:cubicBezTo>
                <a:cubicBezTo>
                  <a:pt x="2160" y="1499"/>
                  <a:pt x="2160" y="1499"/>
                  <a:pt x="2159" y="1499"/>
                </a:cubicBezTo>
                <a:cubicBezTo>
                  <a:pt x="2158" y="1499"/>
                  <a:pt x="2156" y="1499"/>
                  <a:pt x="2155" y="1500"/>
                </a:cubicBezTo>
                <a:cubicBezTo>
                  <a:pt x="2154" y="1500"/>
                  <a:pt x="2154" y="1500"/>
                  <a:pt x="2153" y="1500"/>
                </a:cubicBezTo>
                <a:cubicBezTo>
                  <a:pt x="2152" y="1500"/>
                  <a:pt x="2150" y="1500"/>
                  <a:pt x="2149" y="1500"/>
                </a:cubicBezTo>
                <a:cubicBezTo>
                  <a:pt x="2148" y="1500"/>
                  <a:pt x="2147" y="1500"/>
                  <a:pt x="2146" y="1500"/>
                </a:cubicBezTo>
                <a:cubicBezTo>
                  <a:pt x="2146" y="1500"/>
                  <a:pt x="2146" y="1500"/>
                  <a:pt x="2146" y="1500"/>
                </a:cubicBezTo>
                <a:cubicBezTo>
                  <a:pt x="2144" y="1500"/>
                  <a:pt x="2144" y="1500"/>
                  <a:pt x="2144" y="1500"/>
                </a:cubicBezTo>
                <a:cubicBezTo>
                  <a:pt x="2135" y="1500"/>
                  <a:pt x="2126" y="1500"/>
                  <a:pt x="2117" y="1500"/>
                </a:cubicBezTo>
                <a:cubicBezTo>
                  <a:pt x="2102" y="1500"/>
                  <a:pt x="2087" y="1500"/>
                  <a:pt x="2072" y="1500"/>
                </a:cubicBezTo>
                <a:cubicBezTo>
                  <a:pt x="2061" y="1500"/>
                  <a:pt x="2050" y="1499"/>
                  <a:pt x="2041" y="1494"/>
                </a:cubicBezTo>
                <a:cubicBezTo>
                  <a:pt x="2041" y="1494"/>
                  <a:pt x="2041" y="1494"/>
                  <a:pt x="2041" y="1494"/>
                </a:cubicBezTo>
                <a:close/>
                <a:moveTo>
                  <a:pt x="2079" y="1621"/>
                </a:moveTo>
                <a:cubicBezTo>
                  <a:pt x="2076" y="1617"/>
                  <a:pt x="2073" y="1614"/>
                  <a:pt x="2072" y="1611"/>
                </a:cubicBezTo>
                <a:cubicBezTo>
                  <a:pt x="2064" y="1588"/>
                  <a:pt x="2064" y="1588"/>
                  <a:pt x="2064" y="1588"/>
                </a:cubicBezTo>
                <a:cubicBezTo>
                  <a:pt x="2061" y="1581"/>
                  <a:pt x="2059" y="1575"/>
                  <a:pt x="2056" y="1568"/>
                </a:cubicBezTo>
                <a:cubicBezTo>
                  <a:pt x="2056" y="1568"/>
                  <a:pt x="2056" y="1568"/>
                  <a:pt x="2056" y="1568"/>
                </a:cubicBezTo>
                <a:cubicBezTo>
                  <a:pt x="2055" y="1565"/>
                  <a:pt x="2055" y="1565"/>
                  <a:pt x="2055" y="1565"/>
                </a:cubicBezTo>
                <a:cubicBezTo>
                  <a:pt x="2054" y="1561"/>
                  <a:pt x="2054" y="1558"/>
                  <a:pt x="2055" y="1555"/>
                </a:cubicBezTo>
                <a:cubicBezTo>
                  <a:pt x="2056" y="1553"/>
                  <a:pt x="2057" y="1552"/>
                  <a:pt x="2059" y="1550"/>
                </a:cubicBezTo>
                <a:cubicBezTo>
                  <a:pt x="2059" y="1550"/>
                  <a:pt x="2059" y="1550"/>
                  <a:pt x="2060" y="1549"/>
                </a:cubicBezTo>
                <a:cubicBezTo>
                  <a:pt x="2060" y="1549"/>
                  <a:pt x="2061" y="1548"/>
                  <a:pt x="2061" y="1548"/>
                </a:cubicBezTo>
                <a:cubicBezTo>
                  <a:pt x="2064" y="1546"/>
                  <a:pt x="2068" y="1544"/>
                  <a:pt x="2072" y="1543"/>
                </a:cubicBezTo>
                <a:cubicBezTo>
                  <a:pt x="2076" y="1542"/>
                  <a:pt x="2080" y="1542"/>
                  <a:pt x="2084" y="1541"/>
                </a:cubicBezTo>
                <a:cubicBezTo>
                  <a:pt x="2100" y="1540"/>
                  <a:pt x="2117" y="1541"/>
                  <a:pt x="2125" y="1541"/>
                </a:cubicBezTo>
                <a:cubicBezTo>
                  <a:pt x="2153" y="1541"/>
                  <a:pt x="2202" y="1535"/>
                  <a:pt x="2218" y="1564"/>
                </a:cubicBezTo>
                <a:cubicBezTo>
                  <a:pt x="2218" y="1564"/>
                  <a:pt x="2218" y="1564"/>
                  <a:pt x="2218" y="1564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18" y="1565"/>
                  <a:pt x="2218" y="1565"/>
                  <a:pt x="2218" y="1565"/>
                </a:cubicBezTo>
                <a:cubicBezTo>
                  <a:pt x="2224" y="1577"/>
                  <a:pt x="2230" y="1589"/>
                  <a:pt x="2236" y="1601"/>
                </a:cubicBezTo>
                <a:cubicBezTo>
                  <a:pt x="2238" y="1605"/>
                  <a:pt x="2241" y="1609"/>
                  <a:pt x="2242" y="1614"/>
                </a:cubicBezTo>
                <a:cubicBezTo>
                  <a:pt x="2242" y="1614"/>
                  <a:pt x="2242" y="1614"/>
                  <a:pt x="2242" y="1614"/>
                </a:cubicBezTo>
                <a:cubicBezTo>
                  <a:pt x="2242" y="1615"/>
                  <a:pt x="2242" y="1616"/>
                  <a:pt x="2242" y="1617"/>
                </a:cubicBezTo>
                <a:cubicBezTo>
                  <a:pt x="2242" y="1618"/>
                  <a:pt x="2242" y="1619"/>
                  <a:pt x="2242" y="1620"/>
                </a:cubicBezTo>
                <a:cubicBezTo>
                  <a:pt x="2242" y="1620"/>
                  <a:pt x="2242" y="1620"/>
                  <a:pt x="2242" y="1620"/>
                </a:cubicBezTo>
                <a:cubicBezTo>
                  <a:pt x="2242" y="1620"/>
                  <a:pt x="2242" y="1621"/>
                  <a:pt x="2242" y="1621"/>
                </a:cubicBezTo>
                <a:cubicBezTo>
                  <a:pt x="2242" y="1622"/>
                  <a:pt x="2241" y="1623"/>
                  <a:pt x="2240" y="1624"/>
                </a:cubicBezTo>
                <a:cubicBezTo>
                  <a:pt x="2240" y="1625"/>
                  <a:pt x="2240" y="1625"/>
                  <a:pt x="2240" y="1625"/>
                </a:cubicBezTo>
                <a:cubicBezTo>
                  <a:pt x="2239" y="1626"/>
                  <a:pt x="2238" y="1627"/>
                  <a:pt x="2237" y="1628"/>
                </a:cubicBezTo>
                <a:cubicBezTo>
                  <a:pt x="2237" y="1628"/>
                  <a:pt x="2237" y="1628"/>
                  <a:pt x="2237" y="1628"/>
                </a:cubicBezTo>
                <a:cubicBezTo>
                  <a:pt x="2236" y="1629"/>
                  <a:pt x="2236" y="1629"/>
                  <a:pt x="2236" y="1629"/>
                </a:cubicBezTo>
                <a:cubicBezTo>
                  <a:pt x="2235" y="1630"/>
                  <a:pt x="2234" y="1630"/>
                  <a:pt x="2234" y="1630"/>
                </a:cubicBezTo>
                <a:cubicBezTo>
                  <a:pt x="2231" y="1632"/>
                  <a:pt x="2229" y="1633"/>
                  <a:pt x="2225" y="1634"/>
                </a:cubicBezTo>
                <a:cubicBezTo>
                  <a:pt x="2225" y="1634"/>
                  <a:pt x="2224" y="1635"/>
                  <a:pt x="2223" y="1635"/>
                </a:cubicBezTo>
                <a:cubicBezTo>
                  <a:pt x="2221" y="1635"/>
                  <a:pt x="2220" y="1635"/>
                  <a:pt x="2219" y="1636"/>
                </a:cubicBezTo>
                <a:cubicBezTo>
                  <a:pt x="2218" y="1636"/>
                  <a:pt x="2218" y="1636"/>
                  <a:pt x="2217" y="1636"/>
                </a:cubicBezTo>
                <a:cubicBezTo>
                  <a:pt x="2217" y="1636"/>
                  <a:pt x="2216" y="1636"/>
                  <a:pt x="2216" y="1636"/>
                </a:cubicBezTo>
                <a:cubicBezTo>
                  <a:pt x="2187" y="1639"/>
                  <a:pt x="2156" y="1636"/>
                  <a:pt x="2126" y="1637"/>
                </a:cubicBezTo>
                <a:cubicBezTo>
                  <a:pt x="2123" y="1637"/>
                  <a:pt x="2120" y="1636"/>
                  <a:pt x="2117" y="1636"/>
                </a:cubicBezTo>
                <a:cubicBezTo>
                  <a:pt x="2117" y="1636"/>
                  <a:pt x="2117" y="1636"/>
                  <a:pt x="2117" y="1636"/>
                </a:cubicBezTo>
                <a:cubicBezTo>
                  <a:pt x="2106" y="1635"/>
                  <a:pt x="2095" y="1631"/>
                  <a:pt x="2086" y="1625"/>
                </a:cubicBezTo>
                <a:cubicBezTo>
                  <a:pt x="2083" y="1624"/>
                  <a:pt x="2081" y="1622"/>
                  <a:pt x="2079" y="1621"/>
                </a:cubicBezTo>
                <a:close/>
                <a:moveTo>
                  <a:pt x="2322" y="1782"/>
                </a:moveTo>
                <a:cubicBezTo>
                  <a:pt x="2322" y="1783"/>
                  <a:pt x="2321" y="1783"/>
                  <a:pt x="2321" y="1784"/>
                </a:cubicBezTo>
                <a:cubicBezTo>
                  <a:pt x="2321" y="1785"/>
                  <a:pt x="2321" y="1785"/>
                  <a:pt x="2321" y="1786"/>
                </a:cubicBezTo>
                <a:cubicBezTo>
                  <a:pt x="2320" y="1787"/>
                  <a:pt x="2320" y="1788"/>
                  <a:pt x="2319" y="1789"/>
                </a:cubicBezTo>
                <a:cubicBezTo>
                  <a:pt x="2319" y="1789"/>
                  <a:pt x="2319" y="1789"/>
                  <a:pt x="2319" y="1790"/>
                </a:cubicBezTo>
                <a:cubicBezTo>
                  <a:pt x="2318" y="1790"/>
                  <a:pt x="2318" y="1791"/>
                  <a:pt x="2317" y="1791"/>
                </a:cubicBezTo>
                <a:cubicBezTo>
                  <a:pt x="2317" y="1791"/>
                  <a:pt x="2317" y="1792"/>
                  <a:pt x="2316" y="1792"/>
                </a:cubicBezTo>
                <a:cubicBezTo>
                  <a:pt x="2316" y="1792"/>
                  <a:pt x="2316" y="1792"/>
                  <a:pt x="2316" y="1793"/>
                </a:cubicBezTo>
                <a:cubicBezTo>
                  <a:pt x="2310" y="1798"/>
                  <a:pt x="2303" y="1800"/>
                  <a:pt x="2296" y="1801"/>
                </a:cubicBezTo>
                <a:cubicBezTo>
                  <a:pt x="2296" y="1801"/>
                  <a:pt x="2295" y="1801"/>
                  <a:pt x="2295" y="1801"/>
                </a:cubicBezTo>
                <a:cubicBezTo>
                  <a:pt x="2292" y="1802"/>
                  <a:pt x="2289" y="1802"/>
                  <a:pt x="2286" y="1802"/>
                </a:cubicBezTo>
                <a:cubicBezTo>
                  <a:pt x="2286" y="1802"/>
                  <a:pt x="2286" y="1802"/>
                  <a:pt x="2286" y="1802"/>
                </a:cubicBezTo>
                <a:cubicBezTo>
                  <a:pt x="2283" y="1802"/>
                  <a:pt x="2283" y="1802"/>
                  <a:pt x="2283" y="1802"/>
                </a:cubicBezTo>
                <a:cubicBezTo>
                  <a:pt x="2280" y="1802"/>
                  <a:pt x="2277" y="1802"/>
                  <a:pt x="2275" y="1802"/>
                </a:cubicBezTo>
                <a:cubicBezTo>
                  <a:pt x="2193" y="1802"/>
                  <a:pt x="2193" y="1802"/>
                  <a:pt x="2193" y="1802"/>
                </a:cubicBezTo>
                <a:cubicBezTo>
                  <a:pt x="2190" y="1802"/>
                  <a:pt x="2187" y="1802"/>
                  <a:pt x="2184" y="1802"/>
                </a:cubicBezTo>
                <a:cubicBezTo>
                  <a:pt x="2183" y="1801"/>
                  <a:pt x="2182" y="1801"/>
                  <a:pt x="2181" y="1801"/>
                </a:cubicBezTo>
                <a:cubicBezTo>
                  <a:pt x="2164" y="1799"/>
                  <a:pt x="2144" y="1791"/>
                  <a:pt x="2135" y="1776"/>
                </a:cubicBezTo>
                <a:cubicBezTo>
                  <a:pt x="2133" y="1774"/>
                  <a:pt x="2132" y="1772"/>
                  <a:pt x="2131" y="1770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31" y="1769"/>
                  <a:pt x="2131" y="1769"/>
                  <a:pt x="2131" y="1769"/>
                </a:cubicBezTo>
                <a:cubicBezTo>
                  <a:pt x="2127" y="1757"/>
                  <a:pt x="2122" y="1746"/>
                  <a:pt x="2118" y="1734"/>
                </a:cubicBezTo>
                <a:cubicBezTo>
                  <a:pt x="2116" y="1728"/>
                  <a:pt x="2112" y="1720"/>
                  <a:pt x="2110" y="1713"/>
                </a:cubicBezTo>
                <a:cubicBezTo>
                  <a:pt x="2110" y="1713"/>
                  <a:pt x="2110" y="1713"/>
                  <a:pt x="2110" y="1713"/>
                </a:cubicBezTo>
                <a:cubicBezTo>
                  <a:pt x="2110" y="1713"/>
                  <a:pt x="2110" y="1712"/>
                  <a:pt x="2110" y="1712"/>
                </a:cubicBezTo>
                <a:cubicBezTo>
                  <a:pt x="2110" y="1712"/>
                  <a:pt x="2109" y="1711"/>
                  <a:pt x="2109" y="1710"/>
                </a:cubicBezTo>
                <a:cubicBezTo>
                  <a:pt x="2109" y="1707"/>
                  <a:pt x="2109" y="1704"/>
                  <a:pt x="2109" y="1701"/>
                </a:cubicBezTo>
                <a:cubicBezTo>
                  <a:pt x="2110" y="1699"/>
                  <a:pt x="2111" y="1698"/>
                  <a:pt x="2112" y="1696"/>
                </a:cubicBezTo>
                <a:cubicBezTo>
                  <a:pt x="2112" y="1696"/>
                  <a:pt x="2112" y="1696"/>
                  <a:pt x="2112" y="1696"/>
                </a:cubicBezTo>
                <a:cubicBezTo>
                  <a:pt x="2117" y="1688"/>
                  <a:pt x="2126" y="1685"/>
                  <a:pt x="2136" y="1684"/>
                </a:cubicBezTo>
                <a:cubicBezTo>
                  <a:pt x="2136" y="1684"/>
                  <a:pt x="2136" y="1684"/>
                  <a:pt x="2137" y="1684"/>
                </a:cubicBezTo>
                <a:cubicBezTo>
                  <a:pt x="2139" y="1684"/>
                  <a:pt x="2141" y="1684"/>
                  <a:pt x="2144" y="1684"/>
                </a:cubicBezTo>
                <a:cubicBezTo>
                  <a:pt x="2144" y="1684"/>
                  <a:pt x="2145" y="1683"/>
                  <a:pt x="2145" y="1683"/>
                </a:cubicBezTo>
                <a:cubicBezTo>
                  <a:pt x="2151" y="1683"/>
                  <a:pt x="2151" y="1683"/>
                  <a:pt x="2151" y="1683"/>
                </a:cubicBezTo>
                <a:cubicBezTo>
                  <a:pt x="2152" y="1683"/>
                  <a:pt x="2153" y="1683"/>
                  <a:pt x="2155" y="1683"/>
                </a:cubicBezTo>
                <a:cubicBezTo>
                  <a:pt x="2180" y="1683"/>
                  <a:pt x="2205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1" y="1683"/>
                  <a:pt x="2231" y="1683"/>
                  <a:pt x="2231" y="1683"/>
                </a:cubicBezTo>
                <a:cubicBezTo>
                  <a:pt x="2234" y="1683"/>
                  <a:pt x="2237" y="1683"/>
                  <a:pt x="2240" y="1684"/>
                </a:cubicBezTo>
                <a:cubicBezTo>
                  <a:pt x="2240" y="1684"/>
                  <a:pt x="2241" y="1684"/>
                  <a:pt x="2241" y="1684"/>
                </a:cubicBezTo>
                <a:cubicBezTo>
                  <a:pt x="2258" y="1686"/>
                  <a:pt x="2277" y="1693"/>
                  <a:pt x="2287" y="1706"/>
                </a:cubicBezTo>
                <a:cubicBezTo>
                  <a:pt x="2289" y="1708"/>
                  <a:pt x="2290" y="1710"/>
                  <a:pt x="2291" y="1712"/>
                </a:cubicBezTo>
                <a:cubicBezTo>
                  <a:pt x="2294" y="1717"/>
                  <a:pt x="2294" y="1717"/>
                  <a:pt x="2294" y="1717"/>
                </a:cubicBezTo>
                <a:cubicBezTo>
                  <a:pt x="2299" y="1727"/>
                  <a:pt x="2304" y="1737"/>
                  <a:pt x="2309" y="1748"/>
                </a:cubicBezTo>
                <a:cubicBezTo>
                  <a:pt x="2312" y="1754"/>
                  <a:pt x="2318" y="1762"/>
                  <a:pt x="2320" y="1771"/>
                </a:cubicBezTo>
                <a:cubicBezTo>
                  <a:pt x="2322" y="1775"/>
                  <a:pt x="2323" y="1778"/>
                  <a:pt x="2322" y="1782"/>
                </a:cubicBezTo>
                <a:close/>
                <a:moveTo>
                  <a:pt x="2340" y="1624"/>
                </a:moveTo>
                <a:cubicBezTo>
                  <a:pt x="2338" y="1622"/>
                  <a:pt x="2337" y="1621"/>
                  <a:pt x="2335" y="1620"/>
                </a:cubicBezTo>
                <a:cubicBezTo>
                  <a:pt x="2331" y="1617"/>
                  <a:pt x="2328" y="1613"/>
                  <a:pt x="2326" y="1610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24" y="1607"/>
                  <a:pt x="2324" y="1607"/>
                  <a:pt x="2324" y="1607"/>
                </a:cubicBezTo>
                <a:cubicBezTo>
                  <a:pt x="2317" y="1594"/>
                  <a:pt x="2310" y="1582"/>
                  <a:pt x="2303" y="1569"/>
                </a:cubicBezTo>
                <a:cubicBezTo>
                  <a:pt x="2303" y="1569"/>
                  <a:pt x="2303" y="1569"/>
                  <a:pt x="2303" y="1569"/>
                </a:cubicBezTo>
                <a:cubicBezTo>
                  <a:pt x="2300" y="1564"/>
                  <a:pt x="2300" y="1564"/>
                  <a:pt x="2300" y="1564"/>
                </a:cubicBezTo>
                <a:cubicBezTo>
                  <a:pt x="2298" y="1561"/>
                  <a:pt x="2298" y="1558"/>
                  <a:pt x="2298" y="1555"/>
                </a:cubicBezTo>
                <a:cubicBezTo>
                  <a:pt x="2299" y="1552"/>
                  <a:pt x="2300" y="1550"/>
                  <a:pt x="2303" y="1547"/>
                </a:cubicBezTo>
                <a:cubicBezTo>
                  <a:pt x="2306" y="1545"/>
                  <a:pt x="2309" y="1544"/>
                  <a:pt x="2313" y="1542"/>
                </a:cubicBezTo>
                <a:cubicBezTo>
                  <a:pt x="2318" y="1541"/>
                  <a:pt x="2323" y="1541"/>
                  <a:pt x="2329" y="1541"/>
                </a:cubicBezTo>
                <a:cubicBezTo>
                  <a:pt x="2330" y="1541"/>
                  <a:pt x="2330" y="1541"/>
                  <a:pt x="2330" y="1541"/>
                </a:cubicBezTo>
                <a:cubicBezTo>
                  <a:pt x="2342" y="1540"/>
                  <a:pt x="2356" y="1540"/>
                  <a:pt x="2363" y="1540"/>
                </a:cubicBezTo>
                <a:cubicBezTo>
                  <a:pt x="2394" y="1540"/>
                  <a:pt x="2443" y="1534"/>
                  <a:pt x="2463" y="1564"/>
                </a:cubicBezTo>
                <a:cubicBezTo>
                  <a:pt x="2470" y="1573"/>
                  <a:pt x="2476" y="1583"/>
                  <a:pt x="2483" y="1593"/>
                </a:cubicBezTo>
                <a:cubicBezTo>
                  <a:pt x="2486" y="1598"/>
                  <a:pt x="2492" y="1605"/>
                  <a:pt x="2495" y="1611"/>
                </a:cubicBezTo>
                <a:cubicBezTo>
                  <a:pt x="2497" y="1614"/>
                  <a:pt x="2498" y="1617"/>
                  <a:pt x="2498" y="1620"/>
                </a:cubicBezTo>
                <a:cubicBezTo>
                  <a:pt x="2498" y="1621"/>
                  <a:pt x="2497" y="1623"/>
                  <a:pt x="2496" y="1625"/>
                </a:cubicBezTo>
                <a:cubicBezTo>
                  <a:pt x="2496" y="1626"/>
                  <a:pt x="2495" y="1627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4" y="1628"/>
                  <a:pt x="2494" y="1628"/>
                  <a:pt x="2494" y="1628"/>
                </a:cubicBezTo>
                <a:cubicBezTo>
                  <a:pt x="2493" y="1629"/>
                  <a:pt x="2493" y="1629"/>
                  <a:pt x="2492" y="1630"/>
                </a:cubicBezTo>
                <a:cubicBezTo>
                  <a:pt x="2492" y="1630"/>
                  <a:pt x="2491" y="1630"/>
                  <a:pt x="2491" y="1630"/>
                </a:cubicBezTo>
                <a:cubicBezTo>
                  <a:pt x="2490" y="1631"/>
                  <a:pt x="2489" y="1631"/>
                  <a:pt x="2488" y="1632"/>
                </a:cubicBezTo>
                <a:cubicBezTo>
                  <a:pt x="2487" y="1632"/>
                  <a:pt x="2485" y="1633"/>
                  <a:pt x="2484" y="1633"/>
                </a:cubicBezTo>
                <a:cubicBezTo>
                  <a:pt x="2484" y="1633"/>
                  <a:pt x="2484" y="1634"/>
                  <a:pt x="2484" y="1634"/>
                </a:cubicBezTo>
                <a:cubicBezTo>
                  <a:pt x="2484" y="1634"/>
                  <a:pt x="2483" y="1634"/>
                  <a:pt x="2483" y="1634"/>
                </a:cubicBezTo>
                <a:cubicBezTo>
                  <a:pt x="2469" y="1638"/>
                  <a:pt x="2448" y="1636"/>
                  <a:pt x="2434" y="1636"/>
                </a:cubicBezTo>
                <a:cubicBezTo>
                  <a:pt x="2418" y="1636"/>
                  <a:pt x="2401" y="1636"/>
                  <a:pt x="2385" y="1636"/>
                </a:cubicBezTo>
                <a:cubicBezTo>
                  <a:pt x="2370" y="1636"/>
                  <a:pt x="2353" y="1632"/>
                  <a:pt x="2340" y="1624"/>
                </a:cubicBezTo>
                <a:close/>
                <a:moveTo>
                  <a:pt x="2605" y="1791"/>
                </a:moveTo>
                <a:cubicBezTo>
                  <a:pt x="2605" y="1791"/>
                  <a:pt x="2605" y="1791"/>
                  <a:pt x="2604" y="1791"/>
                </a:cubicBezTo>
                <a:cubicBezTo>
                  <a:pt x="2602" y="1794"/>
                  <a:pt x="2598" y="1797"/>
                  <a:pt x="2593" y="1798"/>
                </a:cubicBezTo>
                <a:cubicBezTo>
                  <a:pt x="2589" y="1800"/>
                  <a:pt x="2583" y="1801"/>
                  <a:pt x="2576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69" y="1801"/>
                  <a:pt x="2569" y="1801"/>
                  <a:pt x="2569" y="1801"/>
                </a:cubicBezTo>
                <a:cubicBezTo>
                  <a:pt x="2541" y="1801"/>
                  <a:pt x="2512" y="1801"/>
                  <a:pt x="2483" y="1801"/>
                </a:cubicBezTo>
                <a:cubicBezTo>
                  <a:pt x="2480" y="1801"/>
                  <a:pt x="2476" y="1801"/>
                  <a:pt x="2473" y="1801"/>
                </a:cubicBezTo>
                <a:cubicBezTo>
                  <a:pt x="2473" y="1801"/>
                  <a:pt x="2473" y="1801"/>
                  <a:pt x="2473" y="1801"/>
                </a:cubicBezTo>
                <a:cubicBezTo>
                  <a:pt x="2453" y="1799"/>
                  <a:pt x="2432" y="1790"/>
                  <a:pt x="2419" y="1775"/>
                </a:cubicBezTo>
                <a:cubicBezTo>
                  <a:pt x="2418" y="1773"/>
                  <a:pt x="2416" y="1771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15" y="1769"/>
                  <a:pt x="2415" y="1769"/>
                  <a:pt x="2415" y="1769"/>
                </a:cubicBezTo>
                <a:cubicBezTo>
                  <a:pt x="2409" y="1758"/>
                  <a:pt x="2402" y="1747"/>
                  <a:pt x="2396" y="1736"/>
                </a:cubicBezTo>
                <a:cubicBezTo>
                  <a:pt x="2392" y="1728"/>
                  <a:pt x="2383" y="1716"/>
                  <a:pt x="2381" y="1706"/>
                </a:cubicBezTo>
                <a:cubicBezTo>
                  <a:pt x="2381" y="1706"/>
                  <a:pt x="2381" y="1706"/>
                  <a:pt x="2381" y="1706"/>
                </a:cubicBezTo>
                <a:cubicBezTo>
                  <a:pt x="2380" y="1705"/>
                  <a:pt x="2380" y="1704"/>
                  <a:pt x="2380" y="1703"/>
                </a:cubicBezTo>
                <a:cubicBezTo>
                  <a:pt x="2379" y="1693"/>
                  <a:pt x="2387" y="1688"/>
                  <a:pt x="2396" y="1685"/>
                </a:cubicBezTo>
                <a:cubicBezTo>
                  <a:pt x="2396" y="1685"/>
                  <a:pt x="2396" y="1685"/>
                  <a:pt x="2396" y="1685"/>
                </a:cubicBezTo>
                <a:cubicBezTo>
                  <a:pt x="2396" y="1685"/>
                  <a:pt x="2397" y="1685"/>
                  <a:pt x="2397" y="1685"/>
                </a:cubicBezTo>
                <a:cubicBezTo>
                  <a:pt x="2398" y="1685"/>
                  <a:pt x="2398" y="1685"/>
                  <a:pt x="2399" y="1684"/>
                </a:cubicBezTo>
                <a:cubicBezTo>
                  <a:pt x="2403" y="1683"/>
                  <a:pt x="2408" y="1683"/>
                  <a:pt x="2413" y="1683"/>
                </a:cubicBezTo>
                <a:cubicBezTo>
                  <a:pt x="2470" y="1683"/>
                  <a:pt x="2470" y="1683"/>
                  <a:pt x="2470" y="1683"/>
                </a:cubicBezTo>
                <a:cubicBezTo>
                  <a:pt x="2479" y="1683"/>
                  <a:pt x="2489" y="1683"/>
                  <a:pt x="2498" y="1683"/>
                </a:cubicBezTo>
                <a:cubicBezTo>
                  <a:pt x="2498" y="1683"/>
                  <a:pt x="2498" y="1683"/>
                  <a:pt x="2498" y="1683"/>
                </a:cubicBezTo>
                <a:cubicBezTo>
                  <a:pt x="2499" y="1683"/>
                  <a:pt x="2499" y="1683"/>
                  <a:pt x="2500" y="1683"/>
                </a:cubicBezTo>
                <a:cubicBezTo>
                  <a:pt x="2502" y="1683"/>
                  <a:pt x="2505" y="1683"/>
                  <a:pt x="2507" y="1683"/>
                </a:cubicBezTo>
                <a:cubicBezTo>
                  <a:pt x="2508" y="1683"/>
                  <a:pt x="2508" y="1683"/>
                  <a:pt x="2509" y="1683"/>
                </a:cubicBezTo>
                <a:cubicBezTo>
                  <a:pt x="2527" y="1685"/>
                  <a:pt x="2546" y="1692"/>
                  <a:pt x="2558" y="1705"/>
                </a:cubicBezTo>
                <a:cubicBezTo>
                  <a:pt x="2559" y="1705"/>
                  <a:pt x="2560" y="1706"/>
                  <a:pt x="2561" y="1707"/>
                </a:cubicBezTo>
                <a:cubicBezTo>
                  <a:pt x="2561" y="1708"/>
                  <a:pt x="2562" y="1708"/>
                  <a:pt x="2562" y="1709"/>
                </a:cubicBezTo>
                <a:cubicBezTo>
                  <a:pt x="2563" y="1710"/>
                  <a:pt x="2563" y="1710"/>
                  <a:pt x="2564" y="1711"/>
                </a:cubicBezTo>
                <a:cubicBezTo>
                  <a:pt x="2564" y="1711"/>
                  <a:pt x="2564" y="1711"/>
                  <a:pt x="2564" y="1711"/>
                </a:cubicBezTo>
                <a:cubicBezTo>
                  <a:pt x="2566" y="1713"/>
                  <a:pt x="2566" y="1713"/>
                  <a:pt x="2566" y="1713"/>
                </a:cubicBezTo>
                <a:cubicBezTo>
                  <a:pt x="2571" y="1721"/>
                  <a:pt x="2576" y="1729"/>
                  <a:pt x="2582" y="1737"/>
                </a:cubicBezTo>
                <a:cubicBezTo>
                  <a:pt x="2582" y="1737"/>
                  <a:pt x="2582" y="1737"/>
                  <a:pt x="2582" y="1737"/>
                </a:cubicBezTo>
                <a:cubicBezTo>
                  <a:pt x="2589" y="1748"/>
                  <a:pt x="2599" y="1759"/>
                  <a:pt x="2605" y="1772"/>
                </a:cubicBezTo>
                <a:cubicBezTo>
                  <a:pt x="2606" y="1773"/>
                  <a:pt x="2606" y="1773"/>
                  <a:pt x="2606" y="1774"/>
                </a:cubicBezTo>
                <a:cubicBezTo>
                  <a:pt x="2607" y="1775"/>
                  <a:pt x="2607" y="1775"/>
                  <a:pt x="2607" y="1775"/>
                </a:cubicBezTo>
                <a:cubicBezTo>
                  <a:pt x="2609" y="1782"/>
                  <a:pt x="2608" y="1787"/>
                  <a:pt x="2605" y="1791"/>
                </a:cubicBezTo>
                <a:close/>
                <a:moveTo>
                  <a:pt x="2937" y="318"/>
                </a:moveTo>
                <a:cubicBezTo>
                  <a:pt x="3034" y="414"/>
                  <a:pt x="3089" y="549"/>
                  <a:pt x="3089" y="685"/>
                </a:cubicBezTo>
                <a:cubicBezTo>
                  <a:pt x="3089" y="821"/>
                  <a:pt x="3034" y="955"/>
                  <a:pt x="2937" y="1051"/>
                </a:cubicBezTo>
                <a:cubicBezTo>
                  <a:pt x="3050" y="999"/>
                  <a:pt x="3153" y="855"/>
                  <a:pt x="3152" y="685"/>
                </a:cubicBezTo>
                <a:cubicBezTo>
                  <a:pt x="3153" y="514"/>
                  <a:pt x="3050" y="371"/>
                  <a:pt x="2937" y="318"/>
                </a:cubicBezTo>
                <a:close/>
                <a:moveTo>
                  <a:pt x="216" y="318"/>
                </a:moveTo>
                <a:cubicBezTo>
                  <a:pt x="104" y="371"/>
                  <a:pt x="0" y="514"/>
                  <a:pt x="2" y="685"/>
                </a:cubicBezTo>
                <a:cubicBezTo>
                  <a:pt x="0" y="855"/>
                  <a:pt x="104" y="999"/>
                  <a:pt x="216" y="1051"/>
                </a:cubicBezTo>
                <a:cubicBezTo>
                  <a:pt x="120" y="955"/>
                  <a:pt x="64" y="821"/>
                  <a:pt x="65" y="685"/>
                </a:cubicBezTo>
                <a:cubicBezTo>
                  <a:pt x="64" y="549"/>
                  <a:pt x="120" y="414"/>
                  <a:pt x="216" y="3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1735" tIns="30867" rIns="61735" bIns="30867" numCol="1" anchor="t" anchorCtr="0" compatLnSpc="1"/>
          <a:lstStyle/>
          <a:p>
            <a:endParaRPr lang="en-US" sz="1200"/>
          </a:p>
        </p:txBody>
      </p:sp>
      <p:sp>
        <p:nvSpPr>
          <p:cNvPr id="24" name="等腰三角形 66"/>
          <p:cNvSpPr/>
          <p:nvPr/>
        </p:nvSpPr>
        <p:spPr>
          <a:xfrm rot="5400000">
            <a:off x="4168509" y="790257"/>
            <a:ext cx="792185" cy="3101364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41A0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样品来源</a:t>
            </a:r>
          </a:p>
        </p:txBody>
      </p:sp>
      <p:sp>
        <p:nvSpPr>
          <p:cNvPr id="25" name="等腰三角形 67"/>
          <p:cNvSpPr/>
          <p:nvPr/>
        </p:nvSpPr>
        <p:spPr>
          <a:xfrm rot="5400000">
            <a:off x="4168509" y="1579075"/>
            <a:ext cx="792185" cy="3101364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53D2FF">
              <a:alpha val="8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采样标准</a:t>
            </a:r>
          </a:p>
        </p:txBody>
      </p:sp>
      <p:sp>
        <p:nvSpPr>
          <p:cNvPr id="26" name="等腰三角形 68"/>
          <p:cNvSpPr/>
          <p:nvPr/>
        </p:nvSpPr>
        <p:spPr>
          <a:xfrm rot="5400000">
            <a:off x="4173663" y="2368637"/>
            <a:ext cx="781878" cy="3101364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447" y="245938"/>
                </a:lnTo>
                <a:lnTo>
                  <a:pt x="396091" y="0"/>
                </a:lnTo>
                <a:lnTo>
                  <a:pt x="538735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41A0D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样品分类</a:t>
            </a:r>
          </a:p>
        </p:txBody>
      </p:sp>
      <p:sp>
        <p:nvSpPr>
          <p:cNvPr id="27" name="等腰三角形 69"/>
          <p:cNvSpPr/>
          <p:nvPr/>
        </p:nvSpPr>
        <p:spPr>
          <a:xfrm rot="5400000">
            <a:off x="4168509" y="3155668"/>
            <a:ext cx="792185" cy="3101364"/>
          </a:xfrm>
          <a:custGeom>
            <a:avLst/>
            <a:gdLst/>
            <a:ahLst/>
            <a:cxnLst/>
            <a:rect l="l" t="t" r="r" b="b"/>
            <a:pathLst>
              <a:path w="792185" h="3101364">
                <a:moveTo>
                  <a:pt x="0" y="3101364"/>
                </a:moveTo>
                <a:lnTo>
                  <a:pt x="0" y="245938"/>
                </a:lnTo>
                <a:lnTo>
                  <a:pt x="253975" y="245938"/>
                </a:lnTo>
                <a:lnTo>
                  <a:pt x="396619" y="0"/>
                </a:lnTo>
                <a:lnTo>
                  <a:pt x="539263" y="245938"/>
                </a:lnTo>
                <a:lnTo>
                  <a:pt x="792185" y="245938"/>
                </a:lnTo>
                <a:lnTo>
                  <a:pt x="792185" y="3101364"/>
                </a:lnTo>
                <a:close/>
              </a:path>
            </a:pathLst>
          </a:custGeom>
          <a:solidFill>
            <a:srgbClr val="41A0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zh-CN" altLang="en-US" sz="2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样品处理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12783" y="1984426"/>
            <a:ext cx="388843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组员收集到的各种生活垃圾。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12782" y="2759972"/>
            <a:ext cx="4098158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模拟真实垃圾桶暗箱环境，固定摄像头拍摄。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12783" y="3549534"/>
            <a:ext cx="3888432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笔、口罩、电池、塑料瓶、易拉罐、纸盒、玻璃、纺织物、其他。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12783" y="4346108"/>
            <a:ext cx="3888432" cy="381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统一格式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400X300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像素。</a:t>
            </a:r>
          </a:p>
        </p:txBody>
      </p:sp>
      <p:sp>
        <p:nvSpPr>
          <p:cNvPr id="32" name="右大括号 31"/>
          <p:cNvSpPr/>
          <p:nvPr/>
        </p:nvSpPr>
        <p:spPr>
          <a:xfrm>
            <a:off x="10345231" y="2165179"/>
            <a:ext cx="288032" cy="2715249"/>
          </a:xfrm>
          <a:prstGeom prst="rightBrac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0739179" y="2786191"/>
            <a:ext cx="5861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样</a:t>
            </a:r>
            <a:endParaRPr lang="en-US" altLang="zh-CN" sz="1600" dirty="0">
              <a:solidFill>
                <a:schemeClr val="bg1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本</a:t>
            </a:r>
            <a:endParaRPr lang="en-US" altLang="zh-CN" sz="1600" dirty="0">
              <a:solidFill>
                <a:schemeClr val="bg1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数</a:t>
            </a:r>
            <a:endParaRPr lang="en-US" altLang="zh-CN" sz="1600" dirty="0">
              <a:solidFill>
                <a:schemeClr val="bg1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据</a:t>
            </a:r>
            <a:endParaRPr lang="en-US" altLang="zh-CN" sz="1600" dirty="0">
              <a:solidFill>
                <a:schemeClr val="bg1"/>
              </a:solidFill>
              <a:effectLst>
                <a:outerShdw blurRad="266700" algn="tl" rotWithShape="0">
                  <a:schemeClr val="tx2">
                    <a:lumMod val="40000"/>
                    <a:lumOff val="60000"/>
                    <a:alpha val="55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effectLst>
                  <a:outerShdw blurRad="266700" algn="tl" rotWithShape="0">
                    <a:schemeClr val="tx2">
                      <a:lumMod val="40000"/>
                      <a:lumOff val="60000"/>
                      <a:alpha val="55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集</a:t>
            </a:r>
          </a:p>
        </p:txBody>
      </p:sp>
      <p:sp>
        <p:nvSpPr>
          <p:cNvPr id="34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17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  <p:pic>
        <p:nvPicPr>
          <p:cNvPr id="35" name="图片 34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2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1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9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320"/>
                            </p:stCondLst>
                            <p:childTnLst>
                              <p:par>
                                <p:cTn id="7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2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/>
      <p:bldP spid="29" grpId="0"/>
      <p:bldP spid="30" grpId="0"/>
      <p:bldP spid="31" grpId="0"/>
      <p:bldP spid="32" grpId="0" bldLvl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2265" y="243205"/>
            <a:ext cx="243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模型选择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797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1F81FD01-72BA-1541-9618-805F6B79FFDB}"/>
              </a:ext>
            </a:extLst>
          </p:cNvPr>
          <p:cNvGrpSpPr/>
          <p:nvPr/>
        </p:nvGrpSpPr>
        <p:grpSpPr>
          <a:xfrm>
            <a:off x="1036291" y="1032749"/>
            <a:ext cx="9785684" cy="2810679"/>
            <a:chOff x="1139658" y="1045704"/>
            <a:chExt cx="9785684" cy="2810679"/>
          </a:xfrm>
        </p:grpSpPr>
        <p:sp>
          <p:nvSpPr>
            <p:cNvPr id="5" name="标题 1">
              <a:extLst>
                <a:ext uri="{FF2B5EF4-FFF2-40B4-BE49-F238E27FC236}">
                  <a16:creationId xmlns:a16="http://schemas.microsoft.com/office/drawing/2014/main" id="{44511132-5335-4FAF-9B36-FFF8FE810223}"/>
                </a:ext>
              </a:extLst>
            </p:cNvPr>
            <p:cNvSpPr txBox="1">
              <a:spLocks/>
            </p:cNvSpPr>
            <p:nvPr/>
          </p:nvSpPr>
          <p:spPr>
            <a:xfrm>
              <a:off x="1139658" y="1045704"/>
              <a:ext cx="9785684" cy="2810679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VGG16</a:t>
              </a:r>
              <a:b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1.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分类性能非常好</a:t>
              </a:r>
              <a:b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2. 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结构规整，便于修改</a:t>
              </a:r>
              <a:b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3.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对其他数据集适应能力好</a:t>
              </a:r>
              <a:b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4.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目标检测领域使用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VGG16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做基础网络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的网络结构很多，同样效果也很好。</a:t>
              </a:r>
            </a:p>
          </p:txBody>
        </p:sp>
        <p:pic>
          <p:nvPicPr>
            <p:cNvPr id="47106" name="Picture 2" descr="https://timgsa.baidu.com/timg?image&amp;quality=80&amp;size=b9999_10000&amp;sec=1605540501293&amp;di=89c2a4d2c30f48623e02a439bff2a511&amp;imgtype=0&amp;src=http%3A%2F%2Fpic2.zhimg.com%2Fv2-17ce4c91072e8f571214735c161313d5_b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57814" y="1295179"/>
              <a:ext cx="3210549" cy="1885344"/>
            </a:xfrm>
            <a:prstGeom prst="rect">
              <a:avLst/>
            </a:prstGeom>
            <a:noFill/>
          </p:spPr>
        </p:pic>
      </p:grpSp>
      <p:sp>
        <p:nvSpPr>
          <p:cNvPr id="6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18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  <p:pic>
        <p:nvPicPr>
          <p:cNvPr id="7" name="图片 6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967E295D-7351-3E40-BA18-81DC0F99E02E}"/>
              </a:ext>
            </a:extLst>
          </p:cNvPr>
          <p:cNvGrpSpPr/>
          <p:nvPr/>
        </p:nvGrpSpPr>
        <p:grpSpPr>
          <a:xfrm>
            <a:off x="1020583" y="3673527"/>
            <a:ext cx="9817100" cy="1846660"/>
            <a:chOff x="1020583" y="3673527"/>
            <a:chExt cx="9817100" cy="184666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EFA30B1-61FC-D541-BD7A-52AE93B8B511}"/>
                </a:ext>
              </a:extLst>
            </p:cNvPr>
            <p:cNvSpPr/>
            <p:nvPr/>
          </p:nvSpPr>
          <p:spPr>
            <a:xfrm>
              <a:off x="1020583" y="3673527"/>
              <a:ext cx="9817100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</a:rPr>
                <a:t>迁移学习</a:t>
              </a:r>
              <a:endParaRPr lang="en-US" altLang="zh-CN" sz="2400" b="1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深度学习的一种方法，在已训练好的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模型的基础上，使用新的样本进行目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r>
                <a:rPr lang="zh-CN" altLang="en-US" dirty="0">
                  <a:solidFill>
                    <a:schemeClr val="bg1"/>
                  </a:solidFill>
                </a:rPr>
                <a:t>标模型的训练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 marL="342900" indent="-342900"/>
              <a:r>
                <a:rPr lang="zh-CN" altLang="en-US" dirty="0">
                  <a:solidFill>
                    <a:schemeClr val="bg1"/>
                  </a:solidFill>
                </a:rPr>
                <a:t>优点：节省了大量的资源，并且具有</a:t>
              </a:r>
              <a:endParaRPr lang="en-US" altLang="zh-CN" dirty="0">
                <a:solidFill>
                  <a:schemeClr val="bg1"/>
                </a:solidFill>
              </a:endParaRPr>
            </a:p>
            <a:p>
              <a:pPr marL="342900" indent="-342900"/>
              <a:r>
                <a:rPr lang="zh-CN" altLang="en-US" dirty="0">
                  <a:solidFill>
                    <a:schemeClr val="bg1"/>
                  </a:solidFill>
                </a:rPr>
                <a:t>较强的泛化特征。</a:t>
              </a:r>
            </a:p>
          </p:txBody>
        </p:sp>
        <p:pic>
          <p:nvPicPr>
            <p:cNvPr id="10" name="Picture 2" descr="https://timgsa.baidu.com/timg?image&amp;quality=80&amp;size=b9999_10000&amp;sec=1605540751277&amp;di=8dd7ded037cf801a8a7f5ccab7bfff5a&amp;imgtype=0&amp;src=http%3A%2F%2Fimg.mp.itc.cn%2Fupload%2F20170207%2Fb0aa027c4f574a6681d69fbfe88241d1_th.jpeg">
              <a:extLst>
                <a:ext uri="{FF2B5EF4-FFF2-40B4-BE49-F238E27FC236}">
                  <a16:creationId xmlns:a16="http://schemas.microsoft.com/office/drawing/2014/main" id="{F5E5DE07-5096-1B46-9517-A750E5734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t="3190" b="18431"/>
            <a:stretch>
              <a:fillRect/>
            </a:stretch>
          </p:blipFill>
          <p:spPr bwMode="auto">
            <a:xfrm>
              <a:off x="5454594" y="3700147"/>
              <a:ext cx="4810401" cy="18200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2265" y="243205"/>
            <a:ext cx="243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模型训练流程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9797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>
            <a:extLst>
              <a:ext uri="{FF2B5EF4-FFF2-40B4-BE49-F238E27FC236}">
                <a16:creationId xmlns:a16="http://schemas.microsoft.com/office/drawing/2014/main" id="{E399470E-2085-4456-A521-BEF9F4AEC440}"/>
              </a:ext>
            </a:extLst>
          </p:cNvPr>
          <p:cNvSpPr txBox="1">
            <a:spLocks/>
          </p:cNvSpPr>
          <p:nvPr/>
        </p:nvSpPr>
        <p:spPr>
          <a:xfrm>
            <a:off x="1227221" y="1101725"/>
            <a:ext cx="3065379" cy="841375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1.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数据处理（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processing_data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)</a:t>
            </a:r>
            <a:b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1" name="内容占位符 3">
            <a:extLst>
              <a:ext uri="{FF2B5EF4-FFF2-40B4-BE49-F238E27FC236}">
                <a16:creationId xmlns:a16="http://schemas.microsoft.com/office/drawing/2014/main" id="{7A35A6F7-4177-4366-BAC7-C543A7411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362"/>
          <a:stretch/>
        </p:blipFill>
        <p:spPr>
          <a:xfrm>
            <a:off x="5563560" y="494748"/>
            <a:ext cx="6151362" cy="3061252"/>
          </a:xfrm>
          <a:prstGeom prst="rect">
            <a:avLst/>
          </a:prstGeom>
        </p:spPr>
      </p:pic>
      <p:sp>
        <p:nvSpPr>
          <p:cNvPr id="7" name="文本框 5">
            <a:extLst>
              <a:ext uri="{FF2B5EF4-FFF2-40B4-BE49-F238E27FC236}">
                <a16:creationId xmlns:a16="http://schemas.microsoft.com/office/drawing/2014/main" id="{5644E699-E432-4B8F-BFA1-AEF300A6B56E}"/>
              </a:ext>
            </a:extLst>
          </p:cNvPr>
          <p:cNvSpPr txBox="1"/>
          <p:nvPr/>
        </p:nvSpPr>
        <p:spPr>
          <a:xfrm>
            <a:off x="1175753" y="2120899"/>
            <a:ext cx="38534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</a:rPr>
              <a:t>工具库：</a:t>
            </a:r>
            <a:r>
              <a:rPr lang="en-US" altLang="zh-CN" sz="2000" dirty="0" err="1">
                <a:solidFill>
                  <a:schemeClr val="bg1"/>
                </a:solidFill>
              </a:rPr>
              <a:t>Keras</a:t>
            </a:r>
            <a:endParaRPr lang="en-US" altLang="zh-CN" sz="200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</a:rPr>
              <a:t>模型：</a:t>
            </a:r>
            <a:r>
              <a:rPr lang="en-US" altLang="zh-CN" sz="2000" dirty="0">
                <a:solidFill>
                  <a:schemeClr val="bg1"/>
                </a:solidFill>
              </a:rPr>
              <a:t>VGG16</a:t>
            </a:r>
          </a:p>
          <a:p>
            <a:pPr lvl="0">
              <a:spcBef>
                <a:spcPct val="2000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</a:rPr>
              <a:t>预训练权重：</a:t>
            </a:r>
            <a:r>
              <a:rPr lang="en-US" altLang="zh-CN" sz="2000" dirty="0">
                <a:solidFill>
                  <a:schemeClr val="bg1"/>
                </a:solidFill>
              </a:rPr>
              <a:t>ImageNet</a:t>
            </a:r>
            <a:endParaRPr lang="zh-CN" altLang="en-US" sz="2000" dirty="0">
              <a:solidFill>
                <a:schemeClr val="bg1"/>
              </a:solidFill>
            </a:endParaRPr>
          </a:p>
          <a:p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引入模型所需的训练集和验证集生成器，进行数据</a:t>
            </a:r>
            <a:r>
              <a:rPr lang="zh-CN" altLang="en-US" sz="20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增强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，提升有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限样本数量下的训练效果。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D872EE8-ED37-B04F-9EFB-1A7D41CF59C0}"/>
              </a:ext>
            </a:extLst>
          </p:cNvPr>
          <p:cNvGrpSpPr/>
          <p:nvPr/>
        </p:nvGrpSpPr>
        <p:grpSpPr>
          <a:xfrm>
            <a:off x="1739533" y="3672028"/>
            <a:ext cx="8806547" cy="3007306"/>
            <a:chOff x="1739533" y="3672028"/>
            <a:chExt cx="8806547" cy="300730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CBE7592-21BC-4648-B866-8791CD3EB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533" y="4737464"/>
              <a:ext cx="2069563" cy="1563670"/>
            </a:xfrm>
            <a:prstGeom prst="rect">
              <a:avLst/>
            </a:prstGeom>
          </p:spPr>
        </p:pic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302B1183-CCB2-E240-AE82-F2B0156B21AA}"/>
                </a:ext>
              </a:extLst>
            </p:cNvPr>
            <p:cNvSpPr/>
            <p:nvPr/>
          </p:nvSpPr>
          <p:spPr>
            <a:xfrm>
              <a:off x="4343456" y="5187644"/>
              <a:ext cx="870012" cy="506027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AA898B0-5E40-B04C-A9BD-EF32B2404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3560" y="3672028"/>
              <a:ext cx="4982520" cy="300730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rot="16200000">
            <a:off x="4122954" y="-1287111"/>
            <a:ext cx="4511701" cy="8960879"/>
          </a:xfrm>
          <a:custGeom>
            <a:avLst/>
            <a:gdLst>
              <a:gd name="T0" fmla="*/ 363 w 3907"/>
              <a:gd name="T1" fmla="*/ 0 h 2726"/>
              <a:gd name="T2" fmla="*/ 0 w 3907"/>
              <a:gd name="T3" fmla="*/ 0 h 2726"/>
              <a:gd name="T4" fmla="*/ 0 w 3907"/>
              <a:gd name="T5" fmla="*/ 2726 h 2726"/>
              <a:gd name="T6" fmla="*/ 3907 w 3907"/>
              <a:gd name="T7" fmla="*/ 2726 h 2726"/>
              <a:gd name="T8" fmla="*/ 3907 w 3907"/>
              <a:gd name="T9" fmla="*/ 0 h 2726"/>
              <a:gd name="T10" fmla="*/ 3544 w 3907"/>
              <a:gd name="T11" fmla="*/ 0 h 2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07" h="2726">
                <a:moveTo>
                  <a:pt x="363" y="0"/>
                </a:moveTo>
                <a:lnTo>
                  <a:pt x="0" y="0"/>
                </a:lnTo>
                <a:lnTo>
                  <a:pt x="0" y="2726"/>
                </a:lnTo>
                <a:lnTo>
                  <a:pt x="3907" y="2726"/>
                </a:lnTo>
                <a:lnTo>
                  <a:pt x="3907" y="0"/>
                </a:lnTo>
                <a:lnTo>
                  <a:pt x="3544" y="0"/>
                </a:lnTo>
              </a:path>
            </a:pathLst>
          </a:custGeom>
          <a:noFill/>
          <a:ln w="38100" cap="flat">
            <a:solidFill>
              <a:schemeClr val="bg2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0C561"/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28301" y="1249661"/>
            <a:ext cx="795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01.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581911" y="1353885"/>
            <a:ext cx="21640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cs typeface="+mn-ea"/>
              </a:rPr>
              <a:t>团队介绍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670425" y="2630170"/>
            <a:ext cx="3075305" cy="831215"/>
            <a:chOff x="7355" y="3548"/>
            <a:chExt cx="4843" cy="1309"/>
          </a:xfrm>
        </p:grpSpPr>
        <p:sp>
          <p:nvSpPr>
            <p:cNvPr id="12" name="矩形 11"/>
            <p:cNvSpPr/>
            <p:nvPr/>
          </p:nvSpPr>
          <p:spPr>
            <a:xfrm>
              <a:off x="7355" y="3548"/>
              <a:ext cx="1434" cy="1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800" spc="300" dirty="0">
                  <a:solidFill>
                    <a:schemeClr val="bg1"/>
                  </a:solidFill>
                  <a:latin typeface="Agency FB" panose="020B0503020202020204" pitchFamily="34" charset="0"/>
                  <a:cs typeface="+mn-ea"/>
                </a:rPr>
                <a:t>02.</a:t>
              </a:r>
              <a:endParaRPr lang="zh-CN" altLang="en-US" sz="4800" spc="300" dirty="0">
                <a:solidFill>
                  <a:schemeClr val="bg1"/>
                </a:solidFill>
                <a:latin typeface="Agency FB" panose="020B0503020202020204" pitchFamily="34" charset="0"/>
                <a:cs typeface="+mn-ea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790" y="3712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600" spc="300" dirty="0">
                  <a:solidFill>
                    <a:schemeClr val="bg1"/>
                  </a:solidFill>
                  <a:latin typeface="+mn-ea"/>
                  <a:cs typeface="+mn-ea"/>
                </a:rPr>
                <a:t>项目介绍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18685" y="3863975"/>
            <a:ext cx="3027045" cy="830580"/>
            <a:chOff x="7431" y="5128"/>
            <a:chExt cx="4767" cy="1308"/>
          </a:xfrm>
        </p:grpSpPr>
        <p:sp>
          <p:nvSpPr>
            <p:cNvPr id="19" name="矩形 18"/>
            <p:cNvSpPr/>
            <p:nvPr/>
          </p:nvSpPr>
          <p:spPr>
            <a:xfrm>
              <a:off x="7431" y="5128"/>
              <a:ext cx="1283" cy="1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gency FB" panose="020B0503020202020204" pitchFamily="34" charset="0"/>
                  <a:cs typeface="+mn-ea"/>
                </a:rPr>
                <a:t>03.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790" y="5292"/>
              <a:ext cx="340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</a:rPr>
                <a:t>文档介绍</a:t>
              </a: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139473" y="43748"/>
            <a:ext cx="2769989" cy="629916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0C561"/>
                </a:solidFill>
                <a:effectLst/>
                <a:uLnTx/>
                <a:uFillTx/>
                <a:latin typeface="+mn-ea"/>
                <a:cs typeface="+mn-ea"/>
              </a:rPr>
              <a:t>目录</a:t>
            </a:r>
            <a:endParaRPr kumimoji="0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srgbClr val="F0C561"/>
              </a:solidFill>
              <a:effectLst/>
              <a:uLnTx/>
              <a:uFillTx/>
              <a:latin typeface="+mn-ea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anose="020B0604020202020204"/>
                <a:cs typeface="+mn-ea"/>
              </a:rPr>
              <a:t>CONTENTS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cs typeface="+mn-ea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5" t="70609" r="30799"/>
          <a:stretch>
            <a:fillRect/>
          </a:stretch>
        </p:blipFill>
        <p:spPr>
          <a:xfrm>
            <a:off x="3767579" y="5066552"/>
            <a:ext cx="4656842" cy="1791448"/>
          </a:xfrm>
          <a:prstGeom prst="rect">
            <a:avLst/>
          </a:prstGeom>
        </p:spPr>
      </p:pic>
      <p:pic>
        <p:nvPicPr>
          <p:cNvPr id="27" name="图片 26" descr="课工场LOGO（白）"/>
          <p:cNvPicPr>
            <a:picLocks noChangeAspect="1"/>
          </p:cNvPicPr>
          <p:nvPr/>
        </p:nvPicPr>
        <p:blipFill>
          <a:blip r:embed="rId4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15" name="灯片编号占位符 1"/>
          <p:cNvSpPr txBox="1">
            <a:spLocks/>
          </p:cNvSpPr>
          <p:nvPr/>
        </p:nvSpPr>
        <p:spPr>
          <a:xfrm>
            <a:off x="10761980" y="6408420"/>
            <a:ext cx="13119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/27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A00A5522-D219-4DA5-AD6F-467E2B6AF731}"/>
              </a:ext>
            </a:extLst>
          </p:cNvPr>
          <p:cNvSpPr txBox="1">
            <a:spLocks/>
          </p:cNvSpPr>
          <p:nvPr/>
        </p:nvSpPr>
        <p:spPr>
          <a:xfrm>
            <a:off x="1130300" y="970755"/>
            <a:ext cx="3505200" cy="8834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创建模型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2265" y="243205"/>
            <a:ext cx="2432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代码讲解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97978" y="633969"/>
            <a:ext cx="2347762" cy="0"/>
          </a:xfrm>
          <a:prstGeom prst="line">
            <a:avLst/>
          </a:prstGeom>
          <a:ln>
            <a:gradFill flip="none" rotWithShape="1">
              <a:gsLst>
                <a:gs pos="38500">
                  <a:srgbClr val="E1E1E2"/>
                </a:gs>
                <a:gs pos="20000">
                  <a:schemeClr val="tx1">
                    <a:lumMod val="50000"/>
                    <a:lumOff val="5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85500">
                  <a:schemeClr val="tx1">
                    <a:lumMod val="65000"/>
                    <a:lumOff val="35000"/>
                  </a:schemeClr>
                </a:gs>
                <a:gs pos="71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  <a:gs pos="0">
                  <a:srgbClr val="232524"/>
                </a:gs>
                <a:gs pos="99000">
                  <a:srgbClr val="2C2C2C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内容占位符 5">
            <a:extLst>
              <a:ext uri="{FF2B5EF4-FFF2-40B4-BE49-F238E27FC236}">
                <a16:creationId xmlns:a16="http://schemas.microsoft.com/office/drawing/2014/main" id="{A1DBE63A-7C50-4905-A504-E847B18F2B82}"/>
              </a:ext>
            </a:extLst>
          </p:cNvPr>
          <p:cNvSpPr txBox="1">
            <a:spLocks/>
          </p:cNvSpPr>
          <p:nvPr/>
        </p:nvSpPr>
        <p:spPr>
          <a:xfrm>
            <a:off x="941615" y="1825625"/>
            <a:ext cx="4328886" cy="19273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自定义模型输入，</a:t>
            </a:r>
            <a:r>
              <a:rPr lang="zh-CN" altLang="en-US" sz="2000" dirty="0">
                <a:solidFill>
                  <a:schemeClr val="bg1"/>
                </a:solidFill>
              </a:rPr>
              <a:t>以适应训练采集图像尺寸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000" dirty="0">
                <a:solidFill>
                  <a:schemeClr val="bg1"/>
                </a:solidFill>
              </a:rPr>
              <a:t>加载之前模型参数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VGG16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模型连接自定义全连接层及分类。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BFDD3C5-5BE6-634A-A68E-97404F25228B}"/>
              </a:ext>
            </a:extLst>
          </p:cNvPr>
          <p:cNvGrpSpPr/>
          <p:nvPr/>
        </p:nvGrpSpPr>
        <p:grpSpPr>
          <a:xfrm>
            <a:off x="5618922" y="970755"/>
            <a:ext cx="6068786" cy="4399753"/>
            <a:chOff x="5610971" y="1057524"/>
            <a:chExt cx="6068786" cy="4399753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97B34F59-646D-0F48-BC30-B3C8F2080EF9}"/>
                </a:ext>
              </a:extLst>
            </p:cNvPr>
            <p:cNvGrpSpPr/>
            <p:nvPr/>
          </p:nvGrpSpPr>
          <p:grpSpPr>
            <a:xfrm>
              <a:off x="5610971" y="1057524"/>
              <a:ext cx="6068786" cy="4399753"/>
              <a:chOff x="6096000" y="1"/>
              <a:chExt cx="6068786" cy="4399753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D55E81F9-33DB-48CA-B3C2-730A9ECB54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85845"/>
              <a:stretch/>
            </p:blipFill>
            <p:spPr>
              <a:xfrm>
                <a:off x="6096000" y="1"/>
                <a:ext cx="6068786" cy="970754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F94DE9CF-2A97-1546-8A6D-D29E5FC213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0366"/>
              <a:stretch/>
            </p:blipFill>
            <p:spPr>
              <a:xfrm>
                <a:off x="6096000" y="970755"/>
                <a:ext cx="4431527" cy="3428999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1FC695FB-C169-664D-A1DB-91C2FDDC10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41205" b="56244"/>
              <a:stretch/>
            </p:blipFill>
            <p:spPr>
              <a:xfrm>
                <a:off x="6096000" y="3058269"/>
                <a:ext cx="6068786" cy="174929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60CD5749-2941-3645-8D78-0E365B5ED0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8778" b="56583"/>
              <a:stretch/>
            </p:blipFill>
            <p:spPr>
              <a:xfrm>
                <a:off x="6096000" y="2254840"/>
                <a:ext cx="6068786" cy="318052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6B9422DF-C271-9A4D-9D7C-983A448F37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8778" b="56583"/>
              <a:stretch/>
            </p:blipFill>
            <p:spPr>
              <a:xfrm>
                <a:off x="6096000" y="2262791"/>
                <a:ext cx="6068786" cy="318052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B7EA45DC-818A-1A40-ACB6-076608C3EC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38778" b="56583"/>
              <a:stretch/>
            </p:blipFill>
            <p:spPr>
              <a:xfrm>
                <a:off x="6096000" y="2278694"/>
                <a:ext cx="6068786" cy="318052"/>
              </a:xfrm>
              <a:prstGeom prst="rect">
                <a:avLst/>
              </a:prstGeom>
            </p:spPr>
          </p:pic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5CCAB0D-018A-8741-85DA-08C1CAAB1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42497" y="2028277"/>
              <a:ext cx="1637260" cy="342899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项目效果演示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21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6725" y="1151965"/>
            <a:ext cx="9007475" cy="515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文档介绍</a:t>
            </a: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03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22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提交文档内容介绍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23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887" y="1206500"/>
            <a:ext cx="2895151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06863" y="1230313"/>
            <a:ext cx="722788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1878330" y="2138045"/>
            <a:ext cx="8712835" cy="67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dist"/>
            <a:r>
              <a:rPr lang="en-US" sz="44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 YOU FOR WATCHING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4784181" y="4843182"/>
            <a:ext cx="2591139" cy="418745"/>
          </a:xfrm>
          <a:prstGeom prst="roundRect">
            <a:avLst>
              <a:gd name="adj" fmla="val 50000"/>
            </a:avLst>
          </a:prstGeom>
          <a:noFill/>
          <a:ln w="6350">
            <a:gradFill>
              <a:gsLst>
                <a:gs pos="0">
                  <a:srgbClr val="FCEA72"/>
                </a:gs>
                <a:gs pos="100000">
                  <a:srgbClr val="F8B219"/>
                </a:gs>
              </a:gsLst>
              <a:lin ang="8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097879" y="3288142"/>
            <a:ext cx="596374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200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永不言退 我们是最好的团队</a:t>
            </a:r>
          </a:p>
        </p:txBody>
      </p:sp>
      <p:sp>
        <p:nvSpPr>
          <p:cNvPr id="15" name="矩形 14"/>
          <p:cNvSpPr/>
          <p:nvPr/>
        </p:nvSpPr>
        <p:spPr>
          <a:xfrm>
            <a:off x="3097879" y="3799677"/>
            <a:ext cx="5963744" cy="168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3765">
              <a:defRPr/>
            </a:pPr>
            <a:r>
              <a:rPr lang="zh-CN" altLang="en-US" sz="5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WE HAVE MADE GREAT ACHIEVEMENTS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415665" y="4257040"/>
            <a:ext cx="5210175" cy="2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“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课工场杯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”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第一届全国</a:t>
            </a:r>
            <a:r>
              <a:rPr lang="en-US" altLang="zh-CN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IT</a:t>
            </a:r>
            <a:r>
              <a:rPr lang="zh-CN" altLang="en-US" b="1" cap="all" dirty="0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精英挑战赛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41466" y="4883773"/>
            <a:ext cx="227784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/>
            <a:r>
              <a:rPr 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赋能高薪   点亮未来</a:t>
            </a: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24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团队介绍</a:t>
            </a: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7" name="图片 6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9" name="灯片编号占位符 1"/>
          <p:cNvSpPr txBox="1">
            <a:spLocks/>
          </p:cNvSpPr>
          <p:nvPr/>
        </p:nvSpPr>
        <p:spPr>
          <a:xfrm>
            <a:off x="10761980" y="6408420"/>
            <a:ext cx="13119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/27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sym typeface="Arial" panose="020B0604020202020204" pitchFamily="34" charset="0"/>
              </a:rPr>
              <a:t>中心介绍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5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440076" y="3691677"/>
            <a:ext cx="605445" cy="605445"/>
            <a:chOff x="7079225" y="1234070"/>
            <a:chExt cx="605445" cy="605445"/>
          </a:xfrm>
        </p:grpSpPr>
        <p:sp>
          <p:nvSpPr>
            <p:cNvPr id="11" name="椭圆 10"/>
            <p:cNvSpPr/>
            <p:nvPr/>
          </p:nvSpPr>
          <p:spPr>
            <a:xfrm>
              <a:off x="7079225" y="1234070"/>
              <a:ext cx="605445" cy="605445"/>
            </a:xfrm>
            <a:prstGeom prst="ellipse">
              <a:avLst/>
            </a:prstGeom>
            <a:solidFill>
              <a:srgbClr val="F0C56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71831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2" name="Oval 7"/>
            <p:cNvSpPr/>
            <p:nvPr/>
          </p:nvSpPr>
          <p:spPr>
            <a:xfrm>
              <a:off x="7236985" y="1403802"/>
              <a:ext cx="289920" cy="265981"/>
            </a:xfrm>
            <a:custGeom>
              <a:avLst/>
              <a:gdLst>
                <a:gd name="connsiteX0" fmla="*/ 303857 w 607639"/>
                <a:gd name="connsiteY0" fmla="*/ 303714 h 557467"/>
                <a:gd name="connsiteX1" fmla="*/ 352986 w 607639"/>
                <a:gd name="connsiteY1" fmla="*/ 309132 h 557467"/>
                <a:gd name="connsiteX2" fmla="*/ 514597 w 607639"/>
                <a:gd name="connsiteY2" fmla="*/ 449845 h 557467"/>
                <a:gd name="connsiteX3" fmla="*/ 528676 w 607639"/>
                <a:gd name="connsiteY3" fmla="*/ 528182 h 557467"/>
                <a:gd name="connsiteX4" fmla="*/ 499345 w 607639"/>
                <a:gd name="connsiteY4" fmla="*/ 557467 h 557467"/>
                <a:gd name="connsiteX5" fmla="*/ 108223 w 607639"/>
                <a:gd name="connsiteY5" fmla="*/ 557467 h 557467"/>
                <a:gd name="connsiteX6" fmla="*/ 78892 w 607639"/>
                <a:gd name="connsiteY6" fmla="*/ 528182 h 557467"/>
                <a:gd name="connsiteX7" fmla="*/ 303857 w 607639"/>
                <a:gd name="connsiteY7" fmla="*/ 303714 h 557467"/>
                <a:gd name="connsiteX8" fmla="*/ 455825 w 607639"/>
                <a:gd name="connsiteY8" fmla="*/ 268995 h 557467"/>
                <a:gd name="connsiteX9" fmla="*/ 607639 w 607639"/>
                <a:gd name="connsiteY9" fmla="*/ 420565 h 557467"/>
                <a:gd name="connsiteX10" fmla="*/ 578303 w 607639"/>
                <a:gd name="connsiteY10" fmla="*/ 449854 h 557467"/>
                <a:gd name="connsiteX11" fmla="*/ 576396 w 607639"/>
                <a:gd name="connsiteY11" fmla="*/ 449854 h 557467"/>
                <a:gd name="connsiteX12" fmla="*/ 424875 w 607639"/>
                <a:gd name="connsiteY12" fmla="*/ 272217 h 557467"/>
                <a:gd name="connsiteX13" fmla="*/ 455825 w 607639"/>
                <a:gd name="connsiteY13" fmla="*/ 268995 h 557467"/>
                <a:gd name="connsiteX14" fmla="*/ 151811 w 607639"/>
                <a:gd name="connsiteY14" fmla="*/ 268995 h 557467"/>
                <a:gd name="connsiteX15" fmla="*/ 182906 w 607639"/>
                <a:gd name="connsiteY15" fmla="*/ 272217 h 557467"/>
                <a:gd name="connsiteX16" fmla="*/ 31389 w 607639"/>
                <a:gd name="connsiteY16" fmla="*/ 449854 h 557467"/>
                <a:gd name="connsiteX17" fmla="*/ 29335 w 607639"/>
                <a:gd name="connsiteY17" fmla="*/ 449854 h 557467"/>
                <a:gd name="connsiteX18" fmla="*/ 0 w 607639"/>
                <a:gd name="connsiteY18" fmla="*/ 420565 h 557467"/>
                <a:gd name="connsiteX19" fmla="*/ 151811 w 607639"/>
                <a:gd name="connsiteY19" fmla="*/ 268995 h 557467"/>
                <a:gd name="connsiteX20" fmla="*/ 462556 w 607639"/>
                <a:gd name="connsiteY20" fmla="*/ 35000 h 557467"/>
                <a:gd name="connsiteX21" fmla="*/ 543847 w 607639"/>
                <a:gd name="connsiteY21" fmla="*/ 122571 h 557467"/>
                <a:gd name="connsiteX22" fmla="*/ 462556 w 607639"/>
                <a:gd name="connsiteY22" fmla="*/ 210143 h 557467"/>
                <a:gd name="connsiteX23" fmla="*/ 485153 w 607639"/>
                <a:gd name="connsiteY23" fmla="*/ 122571 h 557467"/>
                <a:gd name="connsiteX24" fmla="*/ 462556 w 607639"/>
                <a:gd name="connsiteY24" fmla="*/ 35000 h 557467"/>
                <a:gd name="connsiteX25" fmla="*/ 145224 w 607639"/>
                <a:gd name="connsiteY25" fmla="*/ 35000 h 557467"/>
                <a:gd name="connsiteX26" fmla="*/ 122481 w 607639"/>
                <a:gd name="connsiteY26" fmla="*/ 122571 h 557467"/>
                <a:gd name="connsiteX27" fmla="*/ 145224 w 607639"/>
                <a:gd name="connsiteY27" fmla="*/ 210143 h 557467"/>
                <a:gd name="connsiteX28" fmla="*/ 63791 w 607639"/>
                <a:gd name="connsiteY28" fmla="*/ 122571 h 557467"/>
                <a:gd name="connsiteX29" fmla="*/ 145224 w 607639"/>
                <a:gd name="connsiteY29" fmla="*/ 35000 h 557467"/>
                <a:gd name="connsiteX30" fmla="*/ 303892 w 607639"/>
                <a:gd name="connsiteY30" fmla="*/ 0 h 557467"/>
                <a:gd name="connsiteX31" fmla="*/ 403912 w 607639"/>
                <a:gd name="connsiteY31" fmla="*/ 51694 h 557467"/>
                <a:gd name="connsiteX32" fmla="*/ 426497 w 607639"/>
                <a:gd name="connsiteY32" fmla="*/ 122572 h 557467"/>
                <a:gd name="connsiteX33" fmla="*/ 403912 w 607639"/>
                <a:gd name="connsiteY33" fmla="*/ 193450 h 557467"/>
                <a:gd name="connsiteX34" fmla="*/ 303892 w 607639"/>
                <a:gd name="connsiteY34" fmla="*/ 245144 h 557467"/>
                <a:gd name="connsiteX35" fmla="*/ 181141 w 607639"/>
                <a:gd name="connsiteY35" fmla="*/ 122572 h 557467"/>
                <a:gd name="connsiteX36" fmla="*/ 303892 w 607639"/>
                <a:gd name="connsiteY36" fmla="*/ 0 h 55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7639" h="557467">
                  <a:moveTo>
                    <a:pt x="303857" y="303714"/>
                  </a:moveTo>
                  <a:cubicBezTo>
                    <a:pt x="320722" y="303714"/>
                    <a:pt x="337148" y="305618"/>
                    <a:pt x="352986" y="309132"/>
                  </a:cubicBezTo>
                  <a:cubicBezTo>
                    <a:pt x="427486" y="325824"/>
                    <a:pt x="488200" y="379562"/>
                    <a:pt x="514597" y="449845"/>
                  </a:cubicBezTo>
                  <a:cubicBezTo>
                    <a:pt x="523690" y="474298"/>
                    <a:pt x="528676" y="500655"/>
                    <a:pt x="528676" y="528182"/>
                  </a:cubicBezTo>
                  <a:cubicBezTo>
                    <a:pt x="528676" y="544289"/>
                    <a:pt x="515477" y="557467"/>
                    <a:pt x="499345" y="557467"/>
                  </a:cubicBezTo>
                  <a:lnTo>
                    <a:pt x="108223" y="557467"/>
                  </a:lnTo>
                  <a:cubicBezTo>
                    <a:pt x="92091" y="557467"/>
                    <a:pt x="78892" y="544289"/>
                    <a:pt x="78892" y="528182"/>
                  </a:cubicBezTo>
                  <a:cubicBezTo>
                    <a:pt x="78892" y="404307"/>
                    <a:pt x="179789" y="303714"/>
                    <a:pt x="303857" y="303714"/>
                  </a:cubicBezTo>
                  <a:close/>
                  <a:moveTo>
                    <a:pt x="455825" y="268995"/>
                  </a:moveTo>
                  <a:cubicBezTo>
                    <a:pt x="539579" y="268995"/>
                    <a:pt x="607639" y="336945"/>
                    <a:pt x="607639" y="420565"/>
                  </a:cubicBezTo>
                  <a:cubicBezTo>
                    <a:pt x="607639" y="436674"/>
                    <a:pt x="594584" y="449854"/>
                    <a:pt x="578303" y="449854"/>
                  </a:cubicBezTo>
                  <a:lnTo>
                    <a:pt x="576396" y="449854"/>
                  </a:lnTo>
                  <a:cubicBezTo>
                    <a:pt x="553661" y="371360"/>
                    <a:pt x="497775" y="306631"/>
                    <a:pt x="424875" y="272217"/>
                  </a:cubicBezTo>
                  <a:cubicBezTo>
                    <a:pt x="434996" y="270020"/>
                    <a:pt x="445410" y="268995"/>
                    <a:pt x="455825" y="268995"/>
                  </a:cubicBezTo>
                  <a:close/>
                  <a:moveTo>
                    <a:pt x="151811" y="268995"/>
                  </a:moveTo>
                  <a:cubicBezTo>
                    <a:pt x="162371" y="268995"/>
                    <a:pt x="172785" y="270020"/>
                    <a:pt x="182906" y="272217"/>
                  </a:cubicBezTo>
                  <a:cubicBezTo>
                    <a:pt x="110008" y="306631"/>
                    <a:pt x="53977" y="371360"/>
                    <a:pt x="31389" y="449854"/>
                  </a:cubicBezTo>
                  <a:lnTo>
                    <a:pt x="29335" y="449854"/>
                  </a:lnTo>
                  <a:cubicBezTo>
                    <a:pt x="13201" y="449854"/>
                    <a:pt x="0" y="436674"/>
                    <a:pt x="0" y="420565"/>
                  </a:cubicBezTo>
                  <a:cubicBezTo>
                    <a:pt x="0" y="336945"/>
                    <a:pt x="68058" y="268995"/>
                    <a:pt x="151811" y="268995"/>
                  </a:cubicBezTo>
                  <a:close/>
                  <a:moveTo>
                    <a:pt x="462556" y="35000"/>
                  </a:moveTo>
                  <a:cubicBezTo>
                    <a:pt x="507897" y="38368"/>
                    <a:pt x="543847" y="76296"/>
                    <a:pt x="543847" y="122571"/>
                  </a:cubicBezTo>
                  <a:cubicBezTo>
                    <a:pt x="543847" y="168847"/>
                    <a:pt x="507897" y="206775"/>
                    <a:pt x="462556" y="210143"/>
                  </a:cubicBezTo>
                  <a:cubicBezTo>
                    <a:pt x="476936" y="184223"/>
                    <a:pt x="485153" y="154349"/>
                    <a:pt x="485153" y="122571"/>
                  </a:cubicBezTo>
                  <a:cubicBezTo>
                    <a:pt x="485153" y="90794"/>
                    <a:pt x="476936" y="60920"/>
                    <a:pt x="462556" y="35000"/>
                  </a:cubicBezTo>
                  <a:close/>
                  <a:moveTo>
                    <a:pt x="145224" y="35000"/>
                  </a:moveTo>
                  <a:cubicBezTo>
                    <a:pt x="130698" y="60920"/>
                    <a:pt x="122481" y="90794"/>
                    <a:pt x="122481" y="122571"/>
                  </a:cubicBezTo>
                  <a:cubicBezTo>
                    <a:pt x="122481" y="154349"/>
                    <a:pt x="130698" y="184223"/>
                    <a:pt x="145224" y="210143"/>
                  </a:cubicBezTo>
                  <a:cubicBezTo>
                    <a:pt x="99739" y="206775"/>
                    <a:pt x="63791" y="168847"/>
                    <a:pt x="63791" y="122571"/>
                  </a:cubicBezTo>
                  <a:cubicBezTo>
                    <a:pt x="63791" y="76296"/>
                    <a:pt x="99739" y="38368"/>
                    <a:pt x="145224" y="35000"/>
                  </a:cubicBezTo>
                  <a:close/>
                  <a:moveTo>
                    <a:pt x="303892" y="0"/>
                  </a:moveTo>
                  <a:cubicBezTo>
                    <a:pt x="345103" y="0"/>
                    <a:pt x="381620" y="20502"/>
                    <a:pt x="403912" y="51694"/>
                  </a:cubicBezTo>
                  <a:cubicBezTo>
                    <a:pt x="418138" y="71756"/>
                    <a:pt x="426497" y="96212"/>
                    <a:pt x="426497" y="122572"/>
                  </a:cubicBezTo>
                  <a:cubicBezTo>
                    <a:pt x="426497" y="148931"/>
                    <a:pt x="418138" y="173387"/>
                    <a:pt x="403912" y="193450"/>
                  </a:cubicBezTo>
                  <a:cubicBezTo>
                    <a:pt x="381620" y="224642"/>
                    <a:pt x="345103" y="245144"/>
                    <a:pt x="303892" y="245144"/>
                  </a:cubicBezTo>
                  <a:cubicBezTo>
                    <a:pt x="236137" y="245144"/>
                    <a:pt x="181141" y="190082"/>
                    <a:pt x="181141" y="122572"/>
                  </a:cubicBezTo>
                  <a:cubicBezTo>
                    <a:pt x="181141" y="55062"/>
                    <a:pt x="236137" y="0"/>
                    <a:pt x="30389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6440076" y="5017059"/>
            <a:ext cx="605445" cy="605445"/>
            <a:chOff x="7079225" y="1234070"/>
            <a:chExt cx="605445" cy="605445"/>
          </a:xfrm>
        </p:grpSpPr>
        <p:sp>
          <p:nvSpPr>
            <p:cNvPr id="14" name="椭圆 13"/>
            <p:cNvSpPr/>
            <p:nvPr/>
          </p:nvSpPr>
          <p:spPr>
            <a:xfrm>
              <a:off x="7079225" y="1234070"/>
              <a:ext cx="605445" cy="605445"/>
            </a:xfrm>
            <a:prstGeom prst="ellipse">
              <a:avLst/>
            </a:prstGeom>
            <a:solidFill>
              <a:srgbClr val="F0C56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6270" tIns="226270" rIns="226270" bIns="226270" numCol="1" spcCol="1270" anchor="b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71831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5" name="Oval 11"/>
            <p:cNvSpPr/>
            <p:nvPr/>
          </p:nvSpPr>
          <p:spPr>
            <a:xfrm>
              <a:off x="7236985" y="1392735"/>
              <a:ext cx="289920" cy="288115"/>
            </a:xfrm>
            <a:custGeom>
              <a:avLst/>
              <a:gdLst>
                <a:gd name="connsiteX0" fmla="*/ 486711 w 593106"/>
                <a:gd name="connsiteY0" fmla="*/ 490288 h 589414"/>
                <a:gd name="connsiteX1" fmla="*/ 489292 w 593106"/>
                <a:gd name="connsiteY1" fmla="*/ 522070 h 589414"/>
                <a:gd name="connsiteX2" fmla="*/ 472086 w 593106"/>
                <a:gd name="connsiteY2" fmla="*/ 534955 h 589414"/>
                <a:gd name="connsiteX3" fmla="*/ 451438 w 593106"/>
                <a:gd name="connsiteY3" fmla="*/ 520352 h 589414"/>
                <a:gd name="connsiteX4" fmla="*/ 451438 w 593106"/>
                <a:gd name="connsiteY4" fmla="*/ 517775 h 589414"/>
                <a:gd name="connsiteX5" fmla="*/ 486711 w 593106"/>
                <a:gd name="connsiteY5" fmla="*/ 490288 h 589414"/>
                <a:gd name="connsiteX6" fmla="*/ 96792 w 593106"/>
                <a:gd name="connsiteY6" fmla="*/ 487634 h 589414"/>
                <a:gd name="connsiteX7" fmla="*/ 123450 w 593106"/>
                <a:gd name="connsiteY7" fmla="*/ 511688 h 589414"/>
                <a:gd name="connsiteX8" fmla="*/ 102811 w 593106"/>
                <a:gd name="connsiteY8" fmla="*/ 520279 h 589414"/>
                <a:gd name="connsiteX9" fmla="*/ 100231 w 593106"/>
                <a:gd name="connsiteY9" fmla="*/ 517702 h 589414"/>
                <a:gd name="connsiteX10" fmla="*/ 96792 w 593106"/>
                <a:gd name="connsiteY10" fmla="*/ 487634 h 589414"/>
                <a:gd name="connsiteX11" fmla="*/ 334303 w 593106"/>
                <a:gd name="connsiteY11" fmla="*/ 470443 h 589414"/>
                <a:gd name="connsiteX12" fmla="*/ 390271 w 593106"/>
                <a:gd name="connsiteY12" fmla="*/ 474744 h 589414"/>
                <a:gd name="connsiteX13" fmla="*/ 417825 w 593106"/>
                <a:gd name="connsiteY13" fmla="*/ 512587 h 589414"/>
                <a:gd name="connsiteX14" fmla="*/ 410936 w 593106"/>
                <a:gd name="connsiteY14" fmla="*/ 539249 h 589414"/>
                <a:gd name="connsiteX15" fmla="*/ 368745 w 593106"/>
                <a:gd name="connsiteY15" fmla="*/ 582252 h 589414"/>
                <a:gd name="connsiteX16" fmla="*/ 334303 w 593106"/>
                <a:gd name="connsiteY16" fmla="*/ 589133 h 589414"/>
                <a:gd name="connsiteX17" fmla="*/ 299861 w 593106"/>
                <a:gd name="connsiteY17" fmla="*/ 556450 h 589414"/>
                <a:gd name="connsiteX18" fmla="*/ 299861 w 593106"/>
                <a:gd name="connsiteY18" fmla="*/ 503986 h 589414"/>
                <a:gd name="connsiteX19" fmla="*/ 334303 w 593106"/>
                <a:gd name="connsiteY19" fmla="*/ 470443 h 589414"/>
                <a:gd name="connsiteX20" fmla="*/ 231018 w 593106"/>
                <a:gd name="connsiteY20" fmla="*/ 470443 h 589414"/>
                <a:gd name="connsiteX21" fmla="*/ 265461 w 593106"/>
                <a:gd name="connsiteY21" fmla="*/ 503982 h 589414"/>
                <a:gd name="connsiteX22" fmla="*/ 265461 w 593106"/>
                <a:gd name="connsiteY22" fmla="*/ 555580 h 589414"/>
                <a:gd name="connsiteX23" fmla="*/ 231018 w 593106"/>
                <a:gd name="connsiteY23" fmla="*/ 583959 h 589414"/>
                <a:gd name="connsiteX24" fmla="*/ 204325 w 593106"/>
                <a:gd name="connsiteY24" fmla="*/ 577080 h 589414"/>
                <a:gd name="connsiteX25" fmla="*/ 162994 w 593106"/>
                <a:gd name="connsiteY25" fmla="*/ 531501 h 589414"/>
                <a:gd name="connsiteX26" fmla="*/ 158688 w 593106"/>
                <a:gd name="connsiteY26" fmla="*/ 510862 h 589414"/>
                <a:gd name="connsiteX27" fmla="*/ 185382 w 593106"/>
                <a:gd name="connsiteY27" fmla="*/ 473883 h 589414"/>
                <a:gd name="connsiteX28" fmla="*/ 231018 w 593106"/>
                <a:gd name="connsiteY28" fmla="*/ 470443 h 589414"/>
                <a:gd name="connsiteX29" fmla="*/ 503923 w 593106"/>
                <a:gd name="connsiteY29" fmla="*/ 304486 h 589414"/>
                <a:gd name="connsiteX30" fmla="*/ 561622 w 593106"/>
                <a:gd name="connsiteY30" fmla="*/ 304486 h 589414"/>
                <a:gd name="connsiteX31" fmla="*/ 592624 w 593106"/>
                <a:gd name="connsiteY31" fmla="*/ 338891 h 589414"/>
                <a:gd name="connsiteX32" fmla="*/ 556455 w 593106"/>
                <a:gd name="connsiteY32" fmla="*/ 441247 h 589414"/>
                <a:gd name="connsiteX33" fmla="*/ 504785 w 593106"/>
                <a:gd name="connsiteY33" fmla="*/ 459310 h 589414"/>
                <a:gd name="connsiteX34" fmla="*/ 497895 w 593106"/>
                <a:gd name="connsiteY34" fmla="*/ 457590 h 589414"/>
                <a:gd name="connsiteX35" fmla="*/ 468615 w 593106"/>
                <a:gd name="connsiteY35" fmla="*/ 416303 h 589414"/>
                <a:gd name="connsiteX36" fmla="*/ 471199 w 593106"/>
                <a:gd name="connsiteY36" fmla="*/ 338891 h 589414"/>
                <a:gd name="connsiteX37" fmla="*/ 503923 w 593106"/>
                <a:gd name="connsiteY37" fmla="*/ 304486 h 589414"/>
                <a:gd name="connsiteX38" fmla="*/ 334297 w 593106"/>
                <a:gd name="connsiteY38" fmla="*/ 304486 h 589414"/>
                <a:gd name="connsiteX39" fmla="*/ 400585 w 593106"/>
                <a:gd name="connsiteY39" fmla="*/ 304486 h 589414"/>
                <a:gd name="connsiteX40" fmla="*/ 436742 w 593106"/>
                <a:gd name="connsiteY40" fmla="*/ 338887 h 589414"/>
                <a:gd name="connsiteX41" fmla="*/ 434159 w 593106"/>
                <a:gd name="connsiteY41" fmla="*/ 410269 h 589414"/>
                <a:gd name="connsiteX42" fmla="*/ 396280 w 593106"/>
                <a:gd name="connsiteY42" fmla="*/ 440370 h 589414"/>
                <a:gd name="connsiteX43" fmla="*/ 334297 w 593106"/>
                <a:gd name="connsiteY43" fmla="*/ 436070 h 589414"/>
                <a:gd name="connsiteX44" fmla="*/ 299861 w 593106"/>
                <a:gd name="connsiteY44" fmla="*/ 400809 h 589414"/>
                <a:gd name="connsiteX45" fmla="*/ 299861 w 593106"/>
                <a:gd name="connsiteY45" fmla="*/ 338887 h 589414"/>
                <a:gd name="connsiteX46" fmla="*/ 334297 w 593106"/>
                <a:gd name="connsiteY46" fmla="*/ 304486 h 589414"/>
                <a:gd name="connsiteX47" fmla="*/ 175089 w 593106"/>
                <a:gd name="connsiteY47" fmla="*/ 304486 h 589414"/>
                <a:gd name="connsiteX48" fmla="*/ 231033 w 593106"/>
                <a:gd name="connsiteY48" fmla="*/ 304486 h 589414"/>
                <a:gd name="connsiteX49" fmla="*/ 265460 w 593106"/>
                <a:gd name="connsiteY49" fmla="*/ 338895 h 589414"/>
                <a:gd name="connsiteX50" fmla="*/ 265460 w 593106"/>
                <a:gd name="connsiteY50" fmla="*/ 400830 h 589414"/>
                <a:gd name="connsiteX51" fmla="*/ 231033 w 593106"/>
                <a:gd name="connsiteY51" fmla="*/ 436099 h 589414"/>
                <a:gd name="connsiteX52" fmla="*/ 179393 w 593106"/>
                <a:gd name="connsiteY52" fmla="*/ 439540 h 589414"/>
                <a:gd name="connsiteX53" fmla="*/ 141523 w 593106"/>
                <a:gd name="connsiteY53" fmla="*/ 409433 h 589414"/>
                <a:gd name="connsiteX54" fmla="*/ 138941 w 593106"/>
                <a:gd name="connsiteY54" fmla="*/ 338895 h 589414"/>
                <a:gd name="connsiteX55" fmla="*/ 175089 w 593106"/>
                <a:gd name="connsiteY55" fmla="*/ 304486 h 589414"/>
                <a:gd name="connsiteX56" fmla="*/ 31285 w 593106"/>
                <a:gd name="connsiteY56" fmla="*/ 304486 h 589414"/>
                <a:gd name="connsiteX57" fmla="*/ 72605 w 593106"/>
                <a:gd name="connsiteY57" fmla="*/ 304486 h 589414"/>
                <a:gd name="connsiteX58" fmla="*/ 105316 w 593106"/>
                <a:gd name="connsiteY58" fmla="*/ 338895 h 589414"/>
                <a:gd name="connsiteX59" fmla="*/ 107898 w 593106"/>
                <a:gd name="connsiteY59" fmla="*/ 414595 h 589414"/>
                <a:gd name="connsiteX60" fmla="*/ 82074 w 593106"/>
                <a:gd name="connsiteY60" fmla="*/ 455887 h 589414"/>
                <a:gd name="connsiteX61" fmla="*/ 33868 w 593106"/>
                <a:gd name="connsiteY61" fmla="*/ 436101 h 589414"/>
                <a:gd name="connsiteX62" fmla="*/ 296 w 593106"/>
                <a:gd name="connsiteY62" fmla="*/ 338895 h 589414"/>
                <a:gd name="connsiteX63" fmla="*/ 31285 w 593106"/>
                <a:gd name="connsiteY63" fmla="*/ 304486 h 589414"/>
                <a:gd name="connsiteX64" fmla="*/ 220702 w 593106"/>
                <a:gd name="connsiteY64" fmla="*/ 131682 h 589414"/>
                <a:gd name="connsiteX65" fmla="*/ 231031 w 593106"/>
                <a:gd name="connsiteY65" fmla="*/ 132542 h 589414"/>
                <a:gd name="connsiteX66" fmla="*/ 265461 w 593106"/>
                <a:gd name="connsiteY66" fmla="*/ 167787 h 589414"/>
                <a:gd name="connsiteX67" fmla="*/ 265461 w 593106"/>
                <a:gd name="connsiteY67" fmla="*/ 235699 h 589414"/>
                <a:gd name="connsiteX68" fmla="*/ 231031 w 593106"/>
                <a:gd name="connsiteY68" fmla="*/ 270085 h 589414"/>
                <a:gd name="connsiteX69" fmla="*/ 178525 w 593106"/>
                <a:gd name="connsiteY69" fmla="*/ 270085 h 589414"/>
                <a:gd name="connsiteX70" fmla="*/ 150121 w 593106"/>
                <a:gd name="connsiteY70" fmla="*/ 236559 h 589414"/>
                <a:gd name="connsiteX71" fmla="*/ 172500 w 593106"/>
                <a:gd name="connsiteY71" fmla="*/ 160910 h 589414"/>
                <a:gd name="connsiteX72" fmla="*/ 220702 w 593106"/>
                <a:gd name="connsiteY72" fmla="*/ 131682 h 589414"/>
                <a:gd name="connsiteX73" fmla="*/ 353254 w 593106"/>
                <a:gd name="connsiteY73" fmla="*/ 130853 h 589414"/>
                <a:gd name="connsiteX74" fmla="*/ 401479 w 593106"/>
                <a:gd name="connsiteY74" fmla="*/ 160075 h 589414"/>
                <a:gd name="connsiteX75" fmla="*/ 424731 w 593106"/>
                <a:gd name="connsiteY75" fmla="*/ 236566 h 589414"/>
                <a:gd name="connsiteX76" fmla="*/ 396312 w 593106"/>
                <a:gd name="connsiteY76" fmla="*/ 270085 h 589414"/>
                <a:gd name="connsiteX77" fmla="*/ 334308 w 593106"/>
                <a:gd name="connsiteY77" fmla="*/ 270085 h 589414"/>
                <a:gd name="connsiteX78" fmla="*/ 299861 w 593106"/>
                <a:gd name="connsiteY78" fmla="*/ 235707 h 589414"/>
                <a:gd name="connsiteX79" fmla="*/ 299861 w 593106"/>
                <a:gd name="connsiteY79" fmla="*/ 167810 h 589414"/>
                <a:gd name="connsiteX80" fmla="*/ 334308 w 593106"/>
                <a:gd name="connsiteY80" fmla="*/ 132572 h 589414"/>
                <a:gd name="connsiteX81" fmla="*/ 353254 w 593106"/>
                <a:gd name="connsiteY81" fmla="*/ 130853 h 589414"/>
                <a:gd name="connsiteX82" fmla="*/ 95050 w 593106"/>
                <a:gd name="connsiteY82" fmla="*/ 115364 h 589414"/>
                <a:gd name="connsiteX83" fmla="*/ 118283 w 593106"/>
                <a:gd name="connsiteY83" fmla="*/ 120521 h 589414"/>
                <a:gd name="connsiteX84" fmla="*/ 138933 w 593106"/>
                <a:gd name="connsiteY84" fmla="*/ 157482 h 589414"/>
                <a:gd name="connsiteX85" fmla="*/ 116562 w 593106"/>
                <a:gd name="connsiteY85" fmla="*/ 236561 h 589414"/>
                <a:gd name="connsiteX86" fmla="*/ 76121 w 593106"/>
                <a:gd name="connsiteY86" fmla="*/ 270084 h 589414"/>
                <a:gd name="connsiteX87" fmla="*/ 32238 w 593106"/>
                <a:gd name="connsiteY87" fmla="*/ 270084 h 589414"/>
                <a:gd name="connsiteX88" fmla="*/ 2122 w 593106"/>
                <a:gd name="connsiteY88" fmla="*/ 236561 h 589414"/>
                <a:gd name="connsiteX89" fmla="*/ 41703 w 593106"/>
                <a:gd name="connsiteY89" fmla="*/ 134274 h 589414"/>
                <a:gd name="connsiteX90" fmla="*/ 95050 w 593106"/>
                <a:gd name="connsiteY90" fmla="*/ 115364 h 589414"/>
                <a:gd name="connsiteX91" fmla="*/ 495327 w 593106"/>
                <a:gd name="connsiteY91" fmla="*/ 111081 h 589414"/>
                <a:gd name="connsiteX92" fmla="*/ 548729 w 593106"/>
                <a:gd name="connsiteY92" fmla="*/ 129130 h 589414"/>
                <a:gd name="connsiteX93" fmla="*/ 591795 w 593106"/>
                <a:gd name="connsiteY93" fmla="*/ 236565 h 589414"/>
                <a:gd name="connsiteX94" fmla="*/ 561649 w 593106"/>
                <a:gd name="connsiteY94" fmla="*/ 270085 h 589414"/>
                <a:gd name="connsiteX95" fmla="*/ 500495 w 593106"/>
                <a:gd name="connsiteY95" fmla="*/ 270085 h 589414"/>
                <a:gd name="connsiteX96" fmla="*/ 460013 w 593106"/>
                <a:gd name="connsiteY96" fmla="*/ 236565 h 589414"/>
                <a:gd name="connsiteX97" fmla="*/ 436758 w 593106"/>
                <a:gd name="connsiteY97" fmla="*/ 156634 h 589414"/>
                <a:gd name="connsiteX98" fmla="*/ 457429 w 593106"/>
                <a:gd name="connsiteY98" fmla="*/ 119676 h 589414"/>
                <a:gd name="connsiteX99" fmla="*/ 495327 w 593106"/>
                <a:gd name="connsiteY99" fmla="*/ 111081 h 589414"/>
                <a:gd name="connsiteX100" fmla="*/ 258364 w 593106"/>
                <a:gd name="connsiteY100" fmla="*/ 35758 h 589414"/>
                <a:gd name="connsiteX101" fmla="*/ 265460 w 593106"/>
                <a:gd name="connsiteY101" fmla="*/ 52636 h 589414"/>
                <a:gd name="connsiteX102" fmla="*/ 265460 w 593106"/>
                <a:gd name="connsiteY102" fmla="*/ 64677 h 589414"/>
                <a:gd name="connsiteX103" fmla="*/ 234495 w 593106"/>
                <a:gd name="connsiteY103" fmla="*/ 98218 h 589414"/>
                <a:gd name="connsiteX104" fmla="*/ 223314 w 593106"/>
                <a:gd name="connsiteY104" fmla="*/ 67257 h 589414"/>
                <a:gd name="connsiteX105" fmla="*/ 242237 w 593106"/>
                <a:gd name="connsiteY105" fmla="*/ 44036 h 589414"/>
                <a:gd name="connsiteX106" fmla="*/ 258364 w 593106"/>
                <a:gd name="connsiteY106" fmla="*/ 35758 h 589414"/>
                <a:gd name="connsiteX107" fmla="*/ 307077 w 593106"/>
                <a:gd name="connsiteY107" fmla="*/ 24998 h 589414"/>
                <a:gd name="connsiteX108" fmla="*/ 323985 w 593106"/>
                <a:gd name="connsiteY108" fmla="*/ 32847 h 589414"/>
                <a:gd name="connsiteX109" fmla="*/ 350693 w 593106"/>
                <a:gd name="connsiteY109" fmla="*/ 67253 h 589414"/>
                <a:gd name="connsiteX110" fmla="*/ 335185 w 593106"/>
                <a:gd name="connsiteY110" fmla="*/ 97358 h 589414"/>
                <a:gd name="connsiteX111" fmla="*/ 334323 w 593106"/>
                <a:gd name="connsiteY111" fmla="*/ 98218 h 589414"/>
                <a:gd name="connsiteX112" fmla="*/ 299861 w 593106"/>
                <a:gd name="connsiteY112" fmla="*/ 64672 h 589414"/>
                <a:gd name="connsiteX113" fmla="*/ 299861 w 593106"/>
                <a:gd name="connsiteY113" fmla="*/ 42309 h 589414"/>
                <a:gd name="connsiteX114" fmla="*/ 307077 w 593106"/>
                <a:gd name="connsiteY114" fmla="*/ 24998 h 589414"/>
                <a:gd name="connsiteX115" fmla="*/ 204359 w 593106"/>
                <a:gd name="connsiteY115" fmla="*/ 7108 h 589414"/>
                <a:gd name="connsiteX116" fmla="*/ 215552 w 593106"/>
                <a:gd name="connsiteY116" fmla="*/ 24292 h 589414"/>
                <a:gd name="connsiteX117" fmla="*/ 186279 w 593106"/>
                <a:gd name="connsiteY117" fmla="*/ 63815 h 589414"/>
                <a:gd name="connsiteX118" fmla="*/ 134621 w 593106"/>
                <a:gd name="connsiteY118" fmla="*/ 88732 h 589414"/>
                <a:gd name="connsiteX119" fmla="*/ 120846 w 593106"/>
                <a:gd name="connsiteY119" fmla="*/ 86155 h 589414"/>
                <a:gd name="connsiteX120" fmla="*/ 113097 w 593106"/>
                <a:gd name="connsiteY120" fmla="*/ 55223 h 589414"/>
                <a:gd name="connsiteX121" fmla="*/ 204359 w 593106"/>
                <a:gd name="connsiteY121" fmla="*/ 7108 h 589414"/>
                <a:gd name="connsiteX122" fmla="*/ 368806 w 593106"/>
                <a:gd name="connsiteY122" fmla="*/ 1108 h 589414"/>
                <a:gd name="connsiteX123" fmla="*/ 475572 w 593106"/>
                <a:gd name="connsiteY123" fmla="*/ 51810 h 589414"/>
                <a:gd name="connsiteX124" fmla="*/ 468684 w 593106"/>
                <a:gd name="connsiteY124" fmla="*/ 81887 h 589414"/>
                <a:gd name="connsiteX125" fmla="*/ 441131 w 593106"/>
                <a:gd name="connsiteY125" fmla="*/ 87043 h 589414"/>
                <a:gd name="connsiteX126" fmla="*/ 389471 w 593106"/>
                <a:gd name="connsiteY126" fmla="*/ 62981 h 589414"/>
                <a:gd name="connsiteX127" fmla="*/ 358474 w 593106"/>
                <a:gd name="connsiteY127" fmla="*/ 20013 h 589414"/>
                <a:gd name="connsiteX128" fmla="*/ 368806 w 593106"/>
                <a:gd name="connsiteY128" fmla="*/ 1108 h 58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593106" h="589414">
                  <a:moveTo>
                    <a:pt x="486711" y="490288"/>
                  </a:moveTo>
                  <a:cubicBezTo>
                    <a:pt x="502197" y="494583"/>
                    <a:pt x="503918" y="509185"/>
                    <a:pt x="489292" y="522070"/>
                  </a:cubicBezTo>
                  <a:cubicBezTo>
                    <a:pt x="483270" y="526365"/>
                    <a:pt x="477248" y="530660"/>
                    <a:pt x="472086" y="534955"/>
                  </a:cubicBezTo>
                  <a:cubicBezTo>
                    <a:pt x="456600" y="546121"/>
                    <a:pt x="447136" y="538391"/>
                    <a:pt x="451438" y="520352"/>
                  </a:cubicBezTo>
                  <a:cubicBezTo>
                    <a:pt x="451438" y="519493"/>
                    <a:pt x="451438" y="518634"/>
                    <a:pt x="451438" y="517775"/>
                  </a:cubicBezTo>
                  <a:cubicBezTo>
                    <a:pt x="455739" y="499737"/>
                    <a:pt x="471225" y="486852"/>
                    <a:pt x="486711" y="490288"/>
                  </a:cubicBezTo>
                  <a:close/>
                  <a:moveTo>
                    <a:pt x="96792" y="487634"/>
                  </a:moveTo>
                  <a:cubicBezTo>
                    <a:pt x="107971" y="485056"/>
                    <a:pt x="120010" y="496224"/>
                    <a:pt x="123450" y="511688"/>
                  </a:cubicBezTo>
                  <a:cubicBezTo>
                    <a:pt x="126890" y="528011"/>
                    <a:pt x="117431" y="532306"/>
                    <a:pt x="102811" y="520279"/>
                  </a:cubicBezTo>
                  <a:cubicBezTo>
                    <a:pt x="101951" y="519420"/>
                    <a:pt x="101091" y="518561"/>
                    <a:pt x="100231" y="517702"/>
                  </a:cubicBezTo>
                  <a:cubicBezTo>
                    <a:pt x="85612" y="505674"/>
                    <a:pt x="84752" y="491070"/>
                    <a:pt x="96792" y="487634"/>
                  </a:cubicBezTo>
                  <a:close/>
                  <a:moveTo>
                    <a:pt x="334303" y="470443"/>
                  </a:moveTo>
                  <a:cubicBezTo>
                    <a:pt x="354107" y="471303"/>
                    <a:pt x="373050" y="473024"/>
                    <a:pt x="390271" y="474744"/>
                  </a:cubicBezTo>
                  <a:cubicBezTo>
                    <a:pt x="409214" y="476464"/>
                    <a:pt x="422130" y="493665"/>
                    <a:pt x="417825" y="512587"/>
                  </a:cubicBezTo>
                  <a:cubicBezTo>
                    <a:pt x="415242" y="521187"/>
                    <a:pt x="413520" y="530648"/>
                    <a:pt x="410936" y="539249"/>
                  </a:cubicBezTo>
                  <a:cubicBezTo>
                    <a:pt x="405770" y="558170"/>
                    <a:pt x="386827" y="577952"/>
                    <a:pt x="368745" y="582252"/>
                  </a:cubicBezTo>
                  <a:cubicBezTo>
                    <a:pt x="357551" y="585693"/>
                    <a:pt x="345497" y="587413"/>
                    <a:pt x="334303" y="589133"/>
                  </a:cubicBezTo>
                  <a:cubicBezTo>
                    <a:pt x="315360" y="591713"/>
                    <a:pt x="299861" y="576232"/>
                    <a:pt x="299861" y="556450"/>
                  </a:cubicBezTo>
                  <a:lnTo>
                    <a:pt x="299861" y="503986"/>
                  </a:lnTo>
                  <a:cubicBezTo>
                    <a:pt x="299861" y="485065"/>
                    <a:pt x="315360" y="469583"/>
                    <a:pt x="334303" y="470443"/>
                  </a:cubicBezTo>
                  <a:close/>
                  <a:moveTo>
                    <a:pt x="231018" y="470443"/>
                  </a:moveTo>
                  <a:cubicBezTo>
                    <a:pt x="249962" y="469583"/>
                    <a:pt x="265461" y="485063"/>
                    <a:pt x="265461" y="503982"/>
                  </a:cubicBezTo>
                  <a:lnTo>
                    <a:pt x="265461" y="555580"/>
                  </a:lnTo>
                  <a:cubicBezTo>
                    <a:pt x="265461" y="574500"/>
                    <a:pt x="249962" y="588259"/>
                    <a:pt x="231018" y="583959"/>
                  </a:cubicBezTo>
                  <a:cubicBezTo>
                    <a:pt x="222408" y="582239"/>
                    <a:pt x="212936" y="579660"/>
                    <a:pt x="204325" y="577080"/>
                  </a:cubicBezTo>
                  <a:cubicBezTo>
                    <a:pt x="186243" y="571060"/>
                    <a:pt x="168160" y="549561"/>
                    <a:pt x="162994" y="531501"/>
                  </a:cubicBezTo>
                  <a:cubicBezTo>
                    <a:pt x="161272" y="524621"/>
                    <a:pt x="159550" y="517742"/>
                    <a:pt x="158688" y="510862"/>
                  </a:cubicBezTo>
                  <a:cubicBezTo>
                    <a:pt x="154383" y="492802"/>
                    <a:pt x="166438" y="475603"/>
                    <a:pt x="185382" y="473883"/>
                  </a:cubicBezTo>
                  <a:cubicBezTo>
                    <a:pt x="199159" y="472163"/>
                    <a:pt x="214658" y="471303"/>
                    <a:pt x="231018" y="470443"/>
                  </a:cubicBezTo>
                  <a:close/>
                  <a:moveTo>
                    <a:pt x="503923" y="304486"/>
                  </a:moveTo>
                  <a:lnTo>
                    <a:pt x="561622" y="304486"/>
                  </a:lnTo>
                  <a:cubicBezTo>
                    <a:pt x="580568" y="304486"/>
                    <a:pt x="596069" y="319968"/>
                    <a:pt x="592624" y="338891"/>
                  </a:cubicBezTo>
                  <a:cubicBezTo>
                    <a:pt x="587457" y="375877"/>
                    <a:pt x="574540" y="410282"/>
                    <a:pt x="556455" y="441247"/>
                  </a:cubicBezTo>
                  <a:cubicBezTo>
                    <a:pt x="546982" y="457590"/>
                    <a:pt x="523730" y="464471"/>
                    <a:pt x="504785" y="459310"/>
                  </a:cubicBezTo>
                  <a:cubicBezTo>
                    <a:pt x="503062" y="459310"/>
                    <a:pt x="500479" y="458450"/>
                    <a:pt x="497895" y="457590"/>
                  </a:cubicBezTo>
                  <a:cubicBezTo>
                    <a:pt x="479811" y="453289"/>
                    <a:pt x="466893" y="435226"/>
                    <a:pt x="468615" y="416303"/>
                  </a:cubicBezTo>
                  <a:cubicBezTo>
                    <a:pt x="471199" y="388779"/>
                    <a:pt x="472060" y="363835"/>
                    <a:pt x="471199" y="338891"/>
                  </a:cubicBezTo>
                  <a:cubicBezTo>
                    <a:pt x="471199" y="319968"/>
                    <a:pt x="484978" y="304486"/>
                    <a:pt x="503923" y="304486"/>
                  </a:cubicBezTo>
                  <a:close/>
                  <a:moveTo>
                    <a:pt x="334297" y="304486"/>
                  </a:moveTo>
                  <a:lnTo>
                    <a:pt x="400585" y="304486"/>
                  </a:lnTo>
                  <a:cubicBezTo>
                    <a:pt x="419524" y="304486"/>
                    <a:pt x="436742" y="319966"/>
                    <a:pt x="436742" y="338887"/>
                  </a:cubicBezTo>
                  <a:cubicBezTo>
                    <a:pt x="437603" y="362107"/>
                    <a:pt x="436742" y="385328"/>
                    <a:pt x="434159" y="410269"/>
                  </a:cubicBezTo>
                  <a:cubicBezTo>
                    <a:pt x="432438" y="429189"/>
                    <a:pt x="415220" y="442090"/>
                    <a:pt x="396280" y="440370"/>
                  </a:cubicBezTo>
                  <a:cubicBezTo>
                    <a:pt x="377341" y="438650"/>
                    <a:pt x="356680" y="436930"/>
                    <a:pt x="334297" y="436070"/>
                  </a:cubicBezTo>
                  <a:cubicBezTo>
                    <a:pt x="315357" y="435210"/>
                    <a:pt x="299861" y="419729"/>
                    <a:pt x="299861" y="400809"/>
                  </a:cubicBezTo>
                  <a:lnTo>
                    <a:pt x="299861" y="338887"/>
                  </a:lnTo>
                  <a:cubicBezTo>
                    <a:pt x="299861" y="319966"/>
                    <a:pt x="315357" y="304486"/>
                    <a:pt x="334297" y="304486"/>
                  </a:cubicBezTo>
                  <a:close/>
                  <a:moveTo>
                    <a:pt x="175089" y="304486"/>
                  </a:moveTo>
                  <a:lnTo>
                    <a:pt x="231033" y="304486"/>
                  </a:lnTo>
                  <a:cubicBezTo>
                    <a:pt x="249968" y="304486"/>
                    <a:pt x="265460" y="319970"/>
                    <a:pt x="265460" y="338895"/>
                  </a:cubicBezTo>
                  <a:lnTo>
                    <a:pt x="265460" y="400830"/>
                  </a:lnTo>
                  <a:cubicBezTo>
                    <a:pt x="265460" y="419755"/>
                    <a:pt x="249968" y="435239"/>
                    <a:pt x="231033" y="436099"/>
                  </a:cubicBezTo>
                  <a:cubicBezTo>
                    <a:pt x="212098" y="436960"/>
                    <a:pt x="195745" y="437820"/>
                    <a:pt x="179393" y="439540"/>
                  </a:cubicBezTo>
                  <a:cubicBezTo>
                    <a:pt x="160458" y="441261"/>
                    <a:pt x="143244" y="428357"/>
                    <a:pt x="141523" y="409433"/>
                  </a:cubicBezTo>
                  <a:cubicBezTo>
                    <a:pt x="138941" y="384486"/>
                    <a:pt x="138080" y="361260"/>
                    <a:pt x="138941" y="338895"/>
                  </a:cubicBezTo>
                  <a:cubicBezTo>
                    <a:pt x="138941" y="319970"/>
                    <a:pt x="156154" y="304486"/>
                    <a:pt x="175089" y="304486"/>
                  </a:cubicBezTo>
                  <a:close/>
                  <a:moveTo>
                    <a:pt x="31285" y="304486"/>
                  </a:moveTo>
                  <a:lnTo>
                    <a:pt x="72605" y="304486"/>
                  </a:lnTo>
                  <a:cubicBezTo>
                    <a:pt x="91543" y="304486"/>
                    <a:pt x="105316" y="319970"/>
                    <a:pt x="105316" y="338895"/>
                  </a:cubicBezTo>
                  <a:cubicBezTo>
                    <a:pt x="104455" y="362982"/>
                    <a:pt x="105316" y="388788"/>
                    <a:pt x="107898" y="414595"/>
                  </a:cubicBezTo>
                  <a:cubicBezTo>
                    <a:pt x="109620" y="433521"/>
                    <a:pt x="98429" y="451585"/>
                    <a:pt x="82074" y="455887"/>
                  </a:cubicBezTo>
                  <a:cubicBezTo>
                    <a:pt x="65718" y="460188"/>
                    <a:pt x="43337" y="453306"/>
                    <a:pt x="33868" y="436101"/>
                  </a:cubicBezTo>
                  <a:cubicBezTo>
                    <a:pt x="17512" y="406853"/>
                    <a:pt x="6321" y="374165"/>
                    <a:pt x="296" y="338895"/>
                  </a:cubicBezTo>
                  <a:cubicBezTo>
                    <a:pt x="-2287" y="319970"/>
                    <a:pt x="12347" y="304486"/>
                    <a:pt x="31285" y="304486"/>
                  </a:cubicBezTo>
                  <a:close/>
                  <a:moveTo>
                    <a:pt x="220702" y="131682"/>
                  </a:moveTo>
                  <a:cubicBezTo>
                    <a:pt x="224145" y="131682"/>
                    <a:pt x="227588" y="131682"/>
                    <a:pt x="231031" y="132542"/>
                  </a:cubicBezTo>
                  <a:cubicBezTo>
                    <a:pt x="249968" y="132542"/>
                    <a:pt x="265461" y="148016"/>
                    <a:pt x="265461" y="167787"/>
                  </a:cubicBezTo>
                  <a:lnTo>
                    <a:pt x="265461" y="235699"/>
                  </a:lnTo>
                  <a:cubicBezTo>
                    <a:pt x="265461" y="255471"/>
                    <a:pt x="249968" y="270085"/>
                    <a:pt x="231031" y="270085"/>
                  </a:cubicBezTo>
                  <a:lnTo>
                    <a:pt x="178525" y="270085"/>
                  </a:lnTo>
                  <a:cubicBezTo>
                    <a:pt x="159589" y="270085"/>
                    <a:pt x="145817" y="255471"/>
                    <a:pt x="150121" y="236559"/>
                  </a:cubicBezTo>
                  <a:cubicBezTo>
                    <a:pt x="156146" y="209050"/>
                    <a:pt x="163893" y="183261"/>
                    <a:pt x="172500" y="160910"/>
                  </a:cubicBezTo>
                  <a:cubicBezTo>
                    <a:pt x="179386" y="142858"/>
                    <a:pt x="201766" y="130823"/>
                    <a:pt x="220702" y="131682"/>
                  </a:cubicBezTo>
                  <a:close/>
                  <a:moveTo>
                    <a:pt x="353254" y="130853"/>
                  </a:moveTo>
                  <a:cubicBezTo>
                    <a:pt x="372200" y="129994"/>
                    <a:pt x="394590" y="142886"/>
                    <a:pt x="401479" y="160075"/>
                  </a:cubicBezTo>
                  <a:cubicBezTo>
                    <a:pt x="410952" y="183280"/>
                    <a:pt x="418703" y="208204"/>
                    <a:pt x="424731" y="236566"/>
                  </a:cubicBezTo>
                  <a:cubicBezTo>
                    <a:pt x="429037" y="255474"/>
                    <a:pt x="416119" y="270085"/>
                    <a:pt x="396312" y="270085"/>
                  </a:cubicBezTo>
                  <a:lnTo>
                    <a:pt x="334308" y="270085"/>
                  </a:lnTo>
                  <a:cubicBezTo>
                    <a:pt x="315362" y="270085"/>
                    <a:pt x="299861" y="255474"/>
                    <a:pt x="299861" y="235707"/>
                  </a:cubicBezTo>
                  <a:lnTo>
                    <a:pt x="299861" y="167810"/>
                  </a:lnTo>
                  <a:cubicBezTo>
                    <a:pt x="299861" y="148902"/>
                    <a:pt x="315362" y="132572"/>
                    <a:pt x="334308" y="132572"/>
                  </a:cubicBezTo>
                  <a:cubicBezTo>
                    <a:pt x="340336" y="131713"/>
                    <a:pt x="347226" y="131713"/>
                    <a:pt x="353254" y="130853"/>
                  </a:cubicBezTo>
                  <a:close/>
                  <a:moveTo>
                    <a:pt x="95050" y="115364"/>
                  </a:moveTo>
                  <a:cubicBezTo>
                    <a:pt x="101934" y="117083"/>
                    <a:pt x="109678" y="118802"/>
                    <a:pt x="118283" y="120521"/>
                  </a:cubicBezTo>
                  <a:cubicBezTo>
                    <a:pt x="137213" y="123959"/>
                    <a:pt x="145817" y="139431"/>
                    <a:pt x="138933" y="157482"/>
                  </a:cubicBezTo>
                  <a:cubicBezTo>
                    <a:pt x="130329" y="181549"/>
                    <a:pt x="122585" y="208196"/>
                    <a:pt x="116562" y="236561"/>
                  </a:cubicBezTo>
                  <a:cubicBezTo>
                    <a:pt x="112260" y="255471"/>
                    <a:pt x="95050" y="270084"/>
                    <a:pt x="76121" y="270084"/>
                  </a:cubicBezTo>
                  <a:lnTo>
                    <a:pt x="32238" y="270084"/>
                  </a:lnTo>
                  <a:cubicBezTo>
                    <a:pt x="13308" y="270084"/>
                    <a:pt x="-1320" y="255471"/>
                    <a:pt x="2122" y="236561"/>
                  </a:cubicBezTo>
                  <a:cubicBezTo>
                    <a:pt x="9005" y="199600"/>
                    <a:pt x="22773" y="165218"/>
                    <a:pt x="41703" y="134274"/>
                  </a:cubicBezTo>
                  <a:cubicBezTo>
                    <a:pt x="52028" y="117942"/>
                    <a:pt x="76121" y="111066"/>
                    <a:pt x="95050" y="115364"/>
                  </a:cubicBezTo>
                  <a:close/>
                  <a:moveTo>
                    <a:pt x="495327" y="111081"/>
                  </a:moveTo>
                  <a:cubicBezTo>
                    <a:pt x="514276" y="106784"/>
                    <a:pt x="538393" y="113660"/>
                    <a:pt x="548729" y="129130"/>
                  </a:cubicBezTo>
                  <a:cubicBezTo>
                    <a:pt x="569401" y="161790"/>
                    <a:pt x="584043" y="197889"/>
                    <a:pt x="591795" y="236565"/>
                  </a:cubicBezTo>
                  <a:cubicBezTo>
                    <a:pt x="595240" y="255474"/>
                    <a:pt x="580598" y="270085"/>
                    <a:pt x="561649" y="270085"/>
                  </a:cubicBezTo>
                  <a:lnTo>
                    <a:pt x="500495" y="270085"/>
                  </a:lnTo>
                  <a:cubicBezTo>
                    <a:pt x="481546" y="270085"/>
                    <a:pt x="463458" y="255474"/>
                    <a:pt x="460013" y="236565"/>
                  </a:cubicBezTo>
                  <a:cubicBezTo>
                    <a:pt x="453984" y="207343"/>
                    <a:pt x="446232" y="180699"/>
                    <a:pt x="436758" y="156634"/>
                  </a:cubicBezTo>
                  <a:cubicBezTo>
                    <a:pt x="429867" y="138584"/>
                    <a:pt x="438480" y="123114"/>
                    <a:pt x="457429" y="119676"/>
                  </a:cubicBezTo>
                  <a:cubicBezTo>
                    <a:pt x="471210" y="117097"/>
                    <a:pt x="484130" y="114519"/>
                    <a:pt x="495327" y="111081"/>
                  </a:cubicBezTo>
                  <a:close/>
                  <a:moveTo>
                    <a:pt x="258364" y="35758"/>
                  </a:moveTo>
                  <a:cubicBezTo>
                    <a:pt x="262665" y="37371"/>
                    <a:pt x="265460" y="43176"/>
                    <a:pt x="265460" y="52636"/>
                  </a:cubicBezTo>
                  <a:lnTo>
                    <a:pt x="265460" y="64677"/>
                  </a:lnTo>
                  <a:cubicBezTo>
                    <a:pt x="265460" y="83597"/>
                    <a:pt x="251698" y="98218"/>
                    <a:pt x="234495" y="98218"/>
                  </a:cubicBezTo>
                  <a:cubicBezTo>
                    <a:pt x="218153" y="97358"/>
                    <a:pt x="212132" y="82737"/>
                    <a:pt x="223314" y="67257"/>
                  </a:cubicBezTo>
                  <a:cubicBezTo>
                    <a:pt x="230195" y="58657"/>
                    <a:pt x="236216" y="50916"/>
                    <a:pt x="242237" y="44036"/>
                  </a:cubicBezTo>
                  <a:cubicBezTo>
                    <a:pt x="248258" y="36726"/>
                    <a:pt x="254063" y="34146"/>
                    <a:pt x="258364" y="35758"/>
                  </a:cubicBezTo>
                  <a:close/>
                  <a:moveTo>
                    <a:pt x="307077" y="24998"/>
                  </a:moveTo>
                  <a:cubicBezTo>
                    <a:pt x="311492" y="23171"/>
                    <a:pt x="317523" y="25536"/>
                    <a:pt x="323985" y="32847"/>
                  </a:cubicBezTo>
                  <a:cubicBezTo>
                    <a:pt x="332600" y="42309"/>
                    <a:pt x="341216" y="53490"/>
                    <a:pt x="350693" y="67253"/>
                  </a:cubicBezTo>
                  <a:cubicBezTo>
                    <a:pt x="361893" y="82735"/>
                    <a:pt x="354139" y="97358"/>
                    <a:pt x="335185" y="97358"/>
                  </a:cubicBezTo>
                  <a:cubicBezTo>
                    <a:pt x="335185" y="97358"/>
                    <a:pt x="334323" y="97358"/>
                    <a:pt x="334323" y="98218"/>
                  </a:cubicBezTo>
                  <a:cubicBezTo>
                    <a:pt x="315369" y="98218"/>
                    <a:pt x="299861" y="83595"/>
                    <a:pt x="299861" y="64672"/>
                  </a:cubicBezTo>
                  <a:lnTo>
                    <a:pt x="299861" y="42309"/>
                  </a:lnTo>
                  <a:cubicBezTo>
                    <a:pt x="299861" y="32847"/>
                    <a:pt x="302661" y="26826"/>
                    <a:pt x="307077" y="24998"/>
                  </a:cubicBezTo>
                  <a:close/>
                  <a:moveTo>
                    <a:pt x="204359" y="7108"/>
                  </a:moveTo>
                  <a:cubicBezTo>
                    <a:pt x="222439" y="1094"/>
                    <a:pt x="227605" y="8827"/>
                    <a:pt x="215552" y="24292"/>
                  </a:cubicBezTo>
                  <a:cubicBezTo>
                    <a:pt x="206081" y="35462"/>
                    <a:pt x="195750" y="48350"/>
                    <a:pt x="186279" y="63815"/>
                  </a:cubicBezTo>
                  <a:cubicBezTo>
                    <a:pt x="175947" y="79281"/>
                    <a:pt x="153563" y="91310"/>
                    <a:pt x="134621" y="88732"/>
                  </a:cubicBezTo>
                  <a:cubicBezTo>
                    <a:pt x="129456" y="87873"/>
                    <a:pt x="125151" y="87014"/>
                    <a:pt x="120846" y="86155"/>
                  </a:cubicBezTo>
                  <a:cubicBezTo>
                    <a:pt x="101905" y="81859"/>
                    <a:pt x="97600" y="67252"/>
                    <a:pt x="113097" y="55223"/>
                  </a:cubicBezTo>
                  <a:cubicBezTo>
                    <a:pt x="139787" y="33743"/>
                    <a:pt x="170782" y="17419"/>
                    <a:pt x="204359" y="7108"/>
                  </a:cubicBezTo>
                  <a:close/>
                  <a:moveTo>
                    <a:pt x="368806" y="1108"/>
                  </a:moveTo>
                  <a:cubicBezTo>
                    <a:pt x="408413" y="10560"/>
                    <a:pt x="444575" y="28607"/>
                    <a:pt x="475572" y="51810"/>
                  </a:cubicBezTo>
                  <a:cubicBezTo>
                    <a:pt x="491070" y="62981"/>
                    <a:pt x="487626" y="78450"/>
                    <a:pt x="468684" y="81887"/>
                  </a:cubicBezTo>
                  <a:cubicBezTo>
                    <a:pt x="460074" y="83606"/>
                    <a:pt x="451463" y="85325"/>
                    <a:pt x="441131" y="87043"/>
                  </a:cubicBezTo>
                  <a:cubicBezTo>
                    <a:pt x="422189" y="90481"/>
                    <a:pt x="399803" y="78450"/>
                    <a:pt x="389471" y="62981"/>
                  </a:cubicBezTo>
                  <a:cubicBezTo>
                    <a:pt x="379138" y="46654"/>
                    <a:pt x="367945" y="32044"/>
                    <a:pt x="358474" y="20013"/>
                  </a:cubicBezTo>
                  <a:cubicBezTo>
                    <a:pt x="346420" y="5404"/>
                    <a:pt x="350725" y="-3189"/>
                    <a:pt x="368806" y="11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st="381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  <p:pic>
        <p:nvPicPr>
          <p:cNvPr id="3" name="图片 2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38900" y="1651000"/>
            <a:ext cx="4724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</a:rPr>
              <a:t>课工场北京航天桥校区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endParaRPr lang="en-US" altLang="zh-CN" sz="2000" b="1" dirty="0">
              <a:solidFill>
                <a:schemeClr val="bg1"/>
              </a:solidFill>
            </a:endParaRPr>
          </a:p>
          <a:p>
            <a:r>
              <a:rPr lang="zh-CN" altLang="en-US" sz="1600" dirty="0">
                <a:solidFill>
                  <a:schemeClr val="bg1"/>
                </a:solidFill>
              </a:rPr>
              <a:t>成立于</a:t>
            </a:r>
            <a:r>
              <a:rPr lang="en-US" altLang="zh-CN" sz="1600" dirty="0">
                <a:solidFill>
                  <a:schemeClr val="bg1"/>
                </a:solidFill>
              </a:rPr>
              <a:t>2001</a:t>
            </a:r>
            <a:r>
              <a:rPr lang="zh-CN" altLang="en-US" sz="1600" dirty="0">
                <a:solidFill>
                  <a:schemeClr val="bg1"/>
                </a:solidFill>
              </a:rPr>
              <a:t>年，自成立以来，一直负责课工场的高薪技术教学。近年来开设的</a:t>
            </a:r>
            <a:r>
              <a:rPr lang="en-US" altLang="zh-CN" sz="1600" dirty="0">
                <a:solidFill>
                  <a:schemeClr val="bg1"/>
                </a:solidFill>
              </a:rPr>
              <a:t>java</a:t>
            </a:r>
            <a:r>
              <a:rPr lang="zh-CN" altLang="en-US" sz="1600" dirty="0">
                <a:solidFill>
                  <a:schemeClr val="bg1"/>
                </a:solidFill>
              </a:rPr>
              <a:t>基础语法系列课程、北美大数据</a:t>
            </a:r>
            <a:r>
              <a:rPr lang="en-US" altLang="zh-CN" sz="1600" dirty="0">
                <a:solidFill>
                  <a:schemeClr val="bg1"/>
                </a:solidFill>
              </a:rPr>
              <a:t>5.0</a:t>
            </a:r>
            <a:r>
              <a:rPr lang="zh-CN" altLang="en-US" sz="1600" dirty="0">
                <a:solidFill>
                  <a:schemeClr val="bg1"/>
                </a:solidFill>
              </a:rPr>
              <a:t>以及人工智能课程更是走在了科技尖端，引领时代潮流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13600" y="3517900"/>
            <a:ext cx="3949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人工智能</a:t>
            </a:r>
            <a:endParaRPr lang="en-US" altLang="zh-CN" b="1" dirty="0">
              <a:solidFill>
                <a:schemeClr val="bg1"/>
              </a:solidFill>
            </a:endParaRPr>
          </a:p>
          <a:p>
            <a:endParaRPr lang="en-US" altLang="zh-CN" sz="800" b="1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人工智能实验班自</a:t>
            </a:r>
            <a:r>
              <a:rPr lang="en-US" altLang="zh-CN" sz="1400" dirty="0">
                <a:solidFill>
                  <a:schemeClr val="bg1"/>
                </a:solidFill>
              </a:rPr>
              <a:t>2018</a:t>
            </a:r>
            <a:r>
              <a:rPr lang="zh-CN" altLang="en-US" sz="1400" dirty="0">
                <a:solidFill>
                  <a:schemeClr val="bg1"/>
                </a:solidFill>
              </a:rPr>
              <a:t>年</a:t>
            </a:r>
            <a:r>
              <a:rPr lang="en-US" altLang="zh-CN" sz="1400" dirty="0">
                <a:solidFill>
                  <a:schemeClr val="bg1"/>
                </a:solidFill>
              </a:rPr>
              <a:t>10</a:t>
            </a:r>
            <a:r>
              <a:rPr lang="zh-CN" altLang="en-US" sz="1400" dirty="0">
                <a:solidFill>
                  <a:schemeClr val="bg1"/>
                </a:solidFill>
              </a:rPr>
              <a:t>月开课，为全国仅有的两个该技术培训班之一。其陆续向全国输送高薪人才，截止到目前已有</a:t>
            </a:r>
            <a:r>
              <a:rPr lang="en-US" altLang="zh-CN" sz="1400" dirty="0">
                <a:solidFill>
                  <a:schemeClr val="bg1"/>
                </a:solidFill>
              </a:rPr>
              <a:t>500</a:t>
            </a:r>
            <a:r>
              <a:rPr lang="zh-CN" altLang="en-US" sz="1400" dirty="0">
                <a:solidFill>
                  <a:schemeClr val="bg1"/>
                </a:solidFill>
              </a:rPr>
              <a:t>人左右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13600" y="4775200"/>
            <a:ext cx="39497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云计算</a:t>
            </a:r>
            <a:endParaRPr lang="en-US" altLang="zh-CN" b="1" dirty="0">
              <a:solidFill>
                <a:schemeClr val="bg1"/>
              </a:solidFill>
            </a:endParaRPr>
          </a:p>
          <a:p>
            <a:endParaRPr lang="en-US" altLang="zh-CN" sz="800" b="1" dirty="0">
              <a:solidFill>
                <a:schemeClr val="bg1"/>
              </a:solidFill>
            </a:endParaRPr>
          </a:p>
          <a:p>
            <a:r>
              <a:rPr lang="zh-CN" altLang="en-US" sz="1400" dirty="0">
                <a:solidFill>
                  <a:schemeClr val="bg1"/>
                </a:solidFill>
              </a:rPr>
              <a:t>云计算是基于互联网的相关服务的增加、使用和交付模式，通常涉及通过互联网提供动态易扩展的资源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灯片编号占位符 1"/>
          <p:cNvSpPr txBox="1">
            <a:spLocks/>
          </p:cNvSpPr>
          <p:nvPr/>
        </p:nvSpPr>
        <p:spPr>
          <a:xfrm>
            <a:off x="10761980" y="6408420"/>
            <a:ext cx="13119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/27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0678D31-C625-5347-AC1C-F7052702D7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2" y="2002641"/>
            <a:ext cx="5918200" cy="27725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团队成员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32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pic>
        <p:nvPicPr>
          <p:cNvPr id="41" name="1" descr="D:\360data\重要数据\桌面\66666666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2746" y="1412776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2" descr="D:\360data\重要数据\桌面\5555555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746" y="1539776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3" descr="D:\360data\重要数据\桌面\444444444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6746" y="1666776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4" descr="D:\360data\重要数据\桌面\33333333333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746" y="1793776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5" descr="D:\360data\重要数据\桌面\22222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746" y="1920776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6" descr="D:\360data\重要数据\桌面\1111111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7746" y="2047776"/>
            <a:ext cx="3454798" cy="3454798"/>
          </a:xfrm>
          <a:prstGeom prst="rect">
            <a:avLst/>
          </a:prstGeom>
          <a:noFill/>
          <a:effectLst>
            <a:outerShdw blurRad="190500" algn="tl" rotWithShape="0">
              <a:schemeClr val="tx2">
                <a:lumMod val="60000"/>
                <a:lumOff val="40000"/>
                <a:alpha val="52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组合 47"/>
          <p:cNvGrpSpPr/>
          <p:nvPr/>
        </p:nvGrpSpPr>
        <p:grpSpPr>
          <a:xfrm>
            <a:off x="3105395" y="2667545"/>
            <a:ext cx="2000264" cy="3284509"/>
            <a:chOff x="1928794" y="1000108"/>
            <a:chExt cx="2000264" cy="3284509"/>
          </a:xfrm>
        </p:grpSpPr>
        <p:sp>
          <p:nvSpPr>
            <p:cNvPr id="49" name="矩形 48"/>
            <p:cNvSpPr/>
            <p:nvPr/>
          </p:nvSpPr>
          <p:spPr>
            <a:xfrm>
              <a:off x="1928794" y="1000108"/>
              <a:ext cx="1980000" cy="3240000"/>
            </a:xfrm>
            <a:prstGeom prst="rect">
              <a:avLst/>
            </a:prstGeom>
            <a:gradFill flip="none" rotWithShape="1">
              <a:gsLst>
                <a:gs pos="24000">
                  <a:schemeClr val="tx1"/>
                </a:gs>
                <a:gs pos="7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0" name="Picture 3" descr="C:\Users\think\Documents\傲软抠图\f3fb61b5b3b3f9735309137e8d0efd3-2020503008505314.png"/>
            <p:cNvPicPr>
              <a:picLocks noChangeAspect="1" noChangeArrowheads="1"/>
            </p:cNvPicPr>
            <p:nvPr/>
          </p:nvPicPr>
          <p:blipFill>
            <a:blip r:embed="rId10"/>
            <a:srcRect l="30532" r="29759" b="57311"/>
            <a:stretch>
              <a:fillRect/>
            </a:stretch>
          </p:blipFill>
          <p:spPr bwMode="auto">
            <a:xfrm>
              <a:off x="1928794" y="1417447"/>
              <a:ext cx="2000264" cy="2867170"/>
            </a:xfrm>
            <a:prstGeom prst="rect">
              <a:avLst/>
            </a:prstGeom>
            <a:noFill/>
          </p:spPr>
        </p:pic>
      </p:grpSp>
      <p:sp>
        <p:nvSpPr>
          <p:cNvPr id="51" name="六边形 50"/>
          <p:cNvSpPr/>
          <p:nvPr/>
        </p:nvSpPr>
        <p:spPr>
          <a:xfrm>
            <a:off x="3250609" y="1258870"/>
            <a:ext cx="1724083" cy="1486279"/>
          </a:xfrm>
          <a:prstGeom prst="hexagon">
            <a:avLst/>
          </a:prstGeom>
          <a:solidFill>
            <a:srgbClr val="53D2FF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经理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7053682" y="2641623"/>
            <a:ext cx="2428892" cy="3248577"/>
            <a:chOff x="1699487" y="1000108"/>
            <a:chExt cx="2428892" cy="3248577"/>
          </a:xfrm>
        </p:grpSpPr>
        <p:sp>
          <p:nvSpPr>
            <p:cNvPr id="53" name="矩形 52"/>
            <p:cNvSpPr/>
            <p:nvPr/>
          </p:nvSpPr>
          <p:spPr>
            <a:xfrm>
              <a:off x="1928794" y="1000108"/>
              <a:ext cx="1980000" cy="3240000"/>
            </a:xfrm>
            <a:prstGeom prst="rect">
              <a:avLst/>
            </a:prstGeom>
            <a:gradFill flip="none" rotWithShape="1">
              <a:gsLst>
                <a:gs pos="24000">
                  <a:schemeClr val="tx1"/>
                </a:gs>
                <a:gs pos="7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4" name="Picture 4" descr="C:\Users\think\Documents\傲软抠图\cdd9ab413461e1ca63b6e56b9b0d7d3-2020123009122344.png"/>
            <p:cNvPicPr>
              <a:picLocks noChangeAspect="1" noChangeArrowheads="1"/>
            </p:cNvPicPr>
            <p:nvPr/>
          </p:nvPicPr>
          <p:blipFill>
            <a:blip r:embed="rId11"/>
            <a:srcRect l="31327" t="995" r="30479" b="64461"/>
            <a:stretch>
              <a:fillRect/>
            </a:stretch>
          </p:blipFill>
          <p:spPr bwMode="auto">
            <a:xfrm>
              <a:off x="1699487" y="1319727"/>
              <a:ext cx="2428892" cy="2928958"/>
            </a:xfrm>
            <a:prstGeom prst="rect">
              <a:avLst/>
            </a:prstGeom>
            <a:noFill/>
          </p:spPr>
        </p:pic>
      </p:grpSp>
      <p:sp>
        <p:nvSpPr>
          <p:cNvPr id="55" name="六边形 54"/>
          <p:cNvSpPr/>
          <p:nvPr/>
        </p:nvSpPr>
        <p:spPr>
          <a:xfrm>
            <a:off x="7359555" y="1227173"/>
            <a:ext cx="1724083" cy="1486279"/>
          </a:xfrm>
          <a:prstGeom prst="hexagon">
            <a:avLst/>
          </a:prstGeom>
          <a:solidFill>
            <a:srgbClr val="41A0DA"/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程序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搭建</a:t>
            </a:r>
          </a:p>
        </p:txBody>
      </p:sp>
      <p:sp>
        <p:nvSpPr>
          <p:cNvPr id="57" name="六边形 56"/>
          <p:cNvSpPr/>
          <p:nvPr/>
        </p:nvSpPr>
        <p:spPr>
          <a:xfrm>
            <a:off x="5317678" y="1222055"/>
            <a:ext cx="1724083" cy="1486279"/>
          </a:xfrm>
          <a:prstGeom prst="hexagon">
            <a:avLst/>
          </a:prstGeom>
          <a:solidFill>
            <a:srgbClr val="41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采样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队长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823471" y="2663655"/>
            <a:ext cx="2232853" cy="3248577"/>
            <a:chOff x="1770925" y="1000108"/>
            <a:chExt cx="2232853" cy="3248577"/>
          </a:xfrm>
        </p:grpSpPr>
        <p:sp>
          <p:nvSpPr>
            <p:cNvPr id="59" name="矩形 58"/>
            <p:cNvSpPr/>
            <p:nvPr/>
          </p:nvSpPr>
          <p:spPr>
            <a:xfrm>
              <a:off x="1928794" y="1000108"/>
              <a:ext cx="1980000" cy="3240000"/>
            </a:xfrm>
            <a:prstGeom prst="rect">
              <a:avLst/>
            </a:prstGeom>
            <a:gradFill flip="none" rotWithShape="1">
              <a:gsLst>
                <a:gs pos="24000">
                  <a:schemeClr val="tx1"/>
                </a:gs>
                <a:gs pos="7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0" name="Picture 5" descr="C:\Users\think\Documents\傲软抠图\8e91ca7bb49971f0dc82d065594cbf5-2020203009201596.png"/>
            <p:cNvPicPr>
              <a:picLocks noChangeAspect="1" noChangeArrowheads="1"/>
            </p:cNvPicPr>
            <p:nvPr/>
          </p:nvPicPr>
          <p:blipFill>
            <a:blip r:embed="rId12"/>
            <a:srcRect l="28394" r="39661" b="66736"/>
            <a:stretch>
              <a:fillRect/>
            </a:stretch>
          </p:blipFill>
          <p:spPr bwMode="auto">
            <a:xfrm>
              <a:off x="1770925" y="1342305"/>
              <a:ext cx="2232853" cy="2906380"/>
            </a:xfrm>
            <a:prstGeom prst="rect">
              <a:avLst/>
            </a:prstGeom>
            <a:noFill/>
          </p:spPr>
        </p:pic>
      </p:grpSp>
      <p:sp>
        <p:nvSpPr>
          <p:cNvPr id="61" name="六边形 60"/>
          <p:cNvSpPr/>
          <p:nvPr/>
        </p:nvSpPr>
        <p:spPr>
          <a:xfrm>
            <a:off x="1134433" y="1222322"/>
            <a:ext cx="1724083" cy="1486279"/>
          </a:xfrm>
          <a:prstGeom prst="hexagon">
            <a:avLst/>
          </a:prstGeom>
          <a:solidFill>
            <a:srgbClr val="53D2FF">
              <a:alpha val="60000"/>
            </a:srgbClr>
          </a:solidFill>
          <a:ln>
            <a:noFill/>
          </a:ln>
          <a:effectLst>
            <a:outerShdw blurRad="254000" algn="ctr" rotWithShape="0">
              <a:srgbClr val="53D2FF">
                <a:alpha val="8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组长</a:t>
            </a: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3"/>
          <a:srcRect r="2591" b="1439"/>
          <a:stretch>
            <a:fillRect/>
          </a:stretch>
        </p:blipFill>
        <p:spPr bwMode="auto">
          <a:xfrm>
            <a:off x="9386198" y="2644048"/>
            <a:ext cx="1987803" cy="32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六边形 62"/>
          <p:cNvSpPr/>
          <p:nvPr/>
        </p:nvSpPr>
        <p:spPr>
          <a:xfrm>
            <a:off x="9436150" y="1220219"/>
            <a:ext cx="1724083" cy="1486279"/>
          </a:xfrm>
          <a:prstGeom prst="hexagon">
            <a:avLst/>
          </a:prstGeom>
          <a:solidFill>
            <a:srgbClr val="41A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结构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设计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5095495" y="2685689"/>
            <a:ext cx="2175358" cy="3279925"/>
            <a:chOff x="1823489" y="1000108"/>
            <a:chExt cx="2175358" cy="3279925"/>
          </a:xfrm>
        </p:grpSpPr>
        <p:sp>
          <p:nvSpPr>
            <p:cNvPr id="65" name="矩形 64"/>
            <p:cNvSpPr/>
            <p:nvPr/>
          </p:nvSpPr>
          <p:spPr>
            <a:xfrm>
              <a:off x="1928794" y="1000108"/>
              <a:ext cx="1980000" cy="3240000"/>
            </a:xfrm>
            <a:prstGeom prst="rect">
              <a:avLst/>
            </a:prstGeom>
            <a:gradFill flip="none" rotWithShape="1">
              <a:gsLst>
                <a:gs pos="24000">
                  <a:schemeClr val="tx1"/>
                </a:gs>
                <a:gs pos="7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6" name="Picture 6" descr="C:\Users\think\Documents\傲软抠图\39fee6d5d9aee80b618c60ac6ee72e5-2020313009311257.png"/>
            <p:cNvPicPr>
              <a:picLocks noChangeAspect="1" noChangeArrowheads="1"/>
            </p:cNvPicPr>
            <p:nvPr/>
          </p:nvPicPr>
          <p:blipFill>
            <a:blip r:embed="rId14"/>
            <a:srcRect l="28502" r="28442" b="57940"/>
            <a:stretch>
              <a:fillRect/>
            </a:stretch>
          </p:blipFill>
          <p:spPr bwMode="auto">
            <a:xfrm>
              <a:off x="1823489" y="1446633"/>
              <a:ext cx="2175358" cy="2833400"/>
            </a:xfrm>
            <a:prstGeom prst="rect">
              <a:avLst/>
            </a:prstGeom>
            <a:noFill/>
          </p:spPr>
        </p:pic>
      </p:grpSp>
      <p:sp>
        <p:nvSpPr>
          <p:cNvPr id="67" name="TextBox 66"/>
          <p:cNvSpPr txBox="1"/>
          <p:nvPr/>
        </p:nvSpPr>
        <p:spPr>
          <a:xfrm>
            <a:off x="1143000" y="5971142"/>
            <a:ext cx="1072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B0F0"/>
                </a:solidFill>
              </a:rPr>
              <a:t>   朱迅             叶志强          吴少勋            朱昆宇           卢鑫源</a:t>
            </a:r>
            <a:endParaRPr lang="zh-TW" altLang="en-US" sz="2800" b="1" dirty="0">
              <a:solidFill>
                <a:srgbClr val="00B0F0"/>
              </a:solidFill>
            </a:endParaRPr>
          </a:p>
        </p:txBody>
      </p:sp>
      <p:sp>
        <p:nvSpPr>
          <p:cNvPr id="35" name="灯片编号占位符 1"/>
          <p:cNvSpPr txBox="1">
            <a:spLocks/>
          </p:cNvSpPr>
          <p:nvPr/>
        </p:nvSpPr>
        <p:spPr>
          <a:xfrm>
            <a:off x="10761980" y="6408420"/>
            <a:ext cx="13119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/27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4800000">
                                      <p:cBhvr>
                                        <p:cTn id="3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3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3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3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3" presetClass="entr" presetSubtype="52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52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3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1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1" grpId="1" bldLvl="0" animBg="1"/>
      <p:bldP spid="55" grpId="0" bldLvl="0" animBg="1"/>
      <p:bldP spid="55" grpId="1" bldLvl="0" animBg="1"/>
      <p:bldP spid="57" grpId="0" bldLvl="0" animBg="1"/>
      <p:bldP spid="57" grpId="1" bldLvl="0" animBg="1"/>
      <p:bldP spid="61" grpId="0" bldLvl="0" animBg="1"/>
      <p:bldP spid="61" grpId="1" bldLvl="0" animBg="1"/>
      <p:bldP spid="63" grpId="0" bldLvl="0" animBg="1"/>
      <p:bldP spid="63" grpId="1" bldLvl="0" animBg="1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9"/>
          <p:cNvSpPr txBox="1"/>
          <p:nvPr/>
        </p:nvSpPr>
        <p:spPr>
          <a:xfrm>
            <a:off x="5534025" y="2155190"/>
            <a:ext cx="4139565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陈立恒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562791" y="3543175"/>
            <a:ext cx="5390564" cy="2181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15</a:t>
            </a:r>
            <a:r>
              <a:rPr lang="zh-CN" altLang="en-US" sz="1400" dirty="0">
                <a:solidFill>
                  <a:schemeClr val="bg1"/>
                </a:solidFill>
              </a:rPr>
              <a:t>年软件开发经验，对多种开发语言和开发环境都有涉及。在网站架构开发和中间层应用方面有丰富的经验。曾任职于北京某数码科技有限任软件工程师。曾任职于某知名电子商务公司，任网站架构师。曾就职于中国某门户网站，任网站开发工程师，负责</a:t>
            </a:r>
            <a:r>
              <a:rPr lang="en-US" altLang="zh-CN" sz="1400" dirty="0">
                <a:solidFill>
                  <a:schemeClr val="bg1"/>
                </a:solidFill>
              </a:rPr>
              <a:t>WEB2.0</a:t>
            </a:r>
            <a:r>
              <a:rPr lang="zh-CN" altLang="en-US" sz="1400" dirty="0">
                <a:solidFill>
                  <a:schemeClr val="bg1"/>
                </a:solidFill>
              </a:rPr>
              <a:t>产品的开发。</a:t>
            </a:r>
            <a:endParaRPr lang="ru-R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5534025" y="2665095"/>
            <a:ext cx="2708275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bg1"/>
                </a:solidFill>
              </a:rPr>
              <a:t>高级讲师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指导老师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8172" y="2184400"/>
            <a:ext cx="308322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6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39"/>
          <p:cNvSpPr txBox="1"/>
          <p:nvPr/>
        </p:nvSpPr>
        <p:spPr>
          <a:xfrm>
            <a:off x="5534025" y="2155190"/>
            <a:ext cx="4139565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0" bIns="0">
            <a:spAutoFit/>
          </a:bodyPr>
          <a:lstStyle>
            <a:defPPr>
              <a:defRPr lang="zh-CN"/>
            </a:defPPr>
            <a:lvl1pPr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NoBug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小队</a:t>
            </a:r>
            <a:endParaRPr lang="zh-CN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562791" y="3543175"/>
            <a:ext cx="53905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NoBug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小队大部分成员来自北京航天桥校区人工智能二班第八学习小组，成立课题后也吸引了一些一班的技术人才纷纷加入。自初赛的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人一路走来，披荆斩棘杀入决赛，留下了五位精英代表全队勇争名次。困难，我们一起克服；荣耀，我们共同拥有！</a:t>
            </a:r>
            <a:endParaRPr lang="ru-RU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5534025" y="2665095"/>
            <a:ext cx="468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我们的目标是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____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没有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BUG</a:t>
            </a:r>
            <a:endParaRPr 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团队信息</a:t>
            </a:r>
          </a:p>
        </p:txBody>
      </p:sp>
      <p:grpSp>
        <p:nvGrpSpPr>
          <p:cNvPr id="2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pic>
        <p:nvPicPr>
          <p:cNvPr id="12" name="Picture 4" descr="https://ss0.bdstatic.com/70cFvHSh_Q1YnxGkpoWK1HF6hhy/it/u=316774541,3857334853&amp;fm=26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6147" y="2354370"/>
            <a:ext cx="2987106" cy="3005030"/>
          </a:xfrm>
          <a:prstGeom prst="rect">
            <a:avLst/>
          </a:prstGeom>
          <a:noFill/>
        </p:spPr>
      </p:pic>
      <p:sp>
        <p:nvSpPr>
          <p:cNvPr id="14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7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0561" y="3433753"/>
            <a:ext cx="323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ea"/>
              </a:rPr>
              <a:t>项目介绍</a:t>
            </a:r>
          </a:p>
        </p:txBody>
      </p:sp>
      <p:sp>
        <p:nvSpPr>
          <p:cNvPr id="4" name="椭圆 3"/>
          <p:cNvSpPr/>
          <p:nvPr/>
        </p:nvSpPr>
        <p:spPr>
          <a:xfrm>
            <a:off x="5391149" y="1788260"/>
            <a:ext cx="1409702" cy="1409700"/>
          </a:xfrm>
          <a:prstGeom prst="ellipse">
            <a:avLst/>
          </a:prstGeom>
          <a:solidFill>
            <a:srgbClr val="F0C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cs typeface="+mn-ea"/>
              </a:rPr>
              <a:t>02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ency FB" panose="020B0503020202020204" pitchFamily="34" charset="0"/>
              <a:cs typeface="+mn-ea"/>
            </a:endParaRPr>
          </a:p>
        </p:txBody>
      </p:sp>
      <p:pic>
        <p:nvPicPr>
          <p:cNvPr id="9" name="图片 8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6" name="灯片编号占位符 1"/>
          <p:cNvSpPr txBox="1">
            <a:spLocks/>
          </p:cNvSpPr>
          <p:nvPr/>
        </p:nvSpPr>
        <p:spPr>
          <a:xfrm>
            <a:off x="10761980" y="6408420"/>
            <a:ext cx="13119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/27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4208688" y="317922"/>
            <a:ext cx="3758691" cy="55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dist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0">
                      <a:srgbClr val="FBEA8A"/>
                    </a:gs>
                    <a:gs pos="87000">
                      <a:srgbClr val="F8B014"/>
                    </a:gs>
                  </a:gsLst>
                  <a:lin ang="5400000" scaled="0"/>
                </a:gradFill>
                <a:latin typeface="+mn-ea"/>
                <a:cs typeface="+mn-e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智能分类垃圾桶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077391" y="640517"/>
            <a:ext cx="6065788" cy="0"/>
            <a:chOff x="4615664" y="960506"/>
            <a:chExt cx="9102718" cy="0"/>
          </a:xfrm>
        </p:grpSpPr>
        <p:cxnSp>
          <p:nvCxnSpPr>
            <p:cNvPr id="15" name="321"/>
            <p:cNvCxnSpPr/>
            <p:nvPr/>
          </p:nvCxnSpPr>
          <p:spPr bwMode="auto">
            <a:xfrm flipH="1">
              <a:off x="4615664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3 22"/>
            <p:cNvCxnSpPr/>
            <p:nvPr/>
          </p:nvCxnSpPr>
          <p:spPr bwMode="auto">
            <a:xfrm flipH="1">
              <a:off x="12403703" y="960506"/>
              <a:ext cx="1314679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 descr="课工场LOGO（白）"/>
          <p:cNvPicPr>
            <a:picLocks noChangeAspect="1"/>
          </p:cNvPicPr>
          <p:nvPr/>
        </p:nvPicPr>
        <p:blipFill>
          <a:blip r:embed="rId3" cstate="print"/>
          <a:srcRect t="26286" b="31257"/>
          <a:stretch>
            <a:fillRect/>
          </a:stretch>
        </p:blipFill>
        <p:spPr>
          <a:xfrm>
            <a:off x="10640907" y="46567"/>
            <a:ext cx="1433407" cy="62907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2149811" y="2178995"/>
            <a:ext cx="642025" cy="642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51" name="矩形 50"/>
          <p:cNvSpPr/>
          <p:nvPr/>
        </p:nvSpPr>
        <p:spPr>
          <a:xfrm>
            <a:off x="7072003" y="2178995"/>
            <a:ext cx="642025" cy="642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52" name="矩形 51"/>
          <p:cNvSpPr/>
          <p:nvPr/>
        </p:nvSpPr>
        <p:spPr>
          <a:xfrm>
            <a:off x="2149811" y="4319080"/>
            <a:ext cx="642025" cy="642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53" name="矩形 52"/>
          <p:cNvSpPr/>
          <p:nvPr/>
        </p:nvSpPr>
        <p:spPr>
          <a:xfrm>
            <a:off x="7072003" y="4319080"/>
            <a:ext cx="642025" cy="6420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54" name="文本框 11"/>
          <p:cNvSpPr txBox="1"/>
          <p:nvPr/>
        </p:nvSpPr>
        <p:spPr>
          <a:xfrm>
            <a:off x="2939450" y="2561721"/>
            <a:ext cx="3227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Nirmala UI Semilight" panose="020B0402040204020203" pitchFamily="34" charset="0"/>
              </a:rPr>
              <a:t>介绍目前人工智能技术的成熟度与各国垃圾处理情况的对比</a:t>
            </a:r>
          </a:p>
        </p:txBody>
      </p:sp>
      <p:sp>
        <p:nvSpPr>
          <p:cNvPr id="55" name="文本框 12"/>
          <p:cNvSpPr txBox="1"/>
          <p:nvPr/>
        </p:nvSpPr>
        <p:spPr>
          <a:xfrm>
            <a:off x="2939415" y="2118360"/>
            <a:ext cx="3088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项目背景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56" name="文本框 13"/>
          <p:cNvSpPr txBox="1"/>
          <p:nvPr/>
        </p:nvSpPr>
        <p:spPr>
          <a:xfrm>
            <a:off x="2939450" y="4745005"/>
            <a:ext cx="3227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Nirmala UI Semilight" panose="020B0402040204020203" pitchFamily="34" charset="0"/>
              </a:rPr>
              <a:t>样本、识别模型、结构设计</a:t>
            </a:r>
          </a:p>
        </p:txBody>
      </p:sp>
      <p:sp>
        <p:nvSpPr>
          <p:cNvPr id="57" name="文本框 14"/>
          <p:cNvSpPr txBox="1"/>
          <p:nvPr/>
        </p:nvSpPr>
        <p:spPr>
          <a:xfrm>
            <a:off x="2939415" y="4301490"/>
            <a:ext cx="3088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产品介绍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58" name="文本框 15"/>
          <p:cNvSpPr txBox="1"/>
          <p:nvPr/>
        </p:nvSpPr>
        <p:spPr>
          <a:xfrm>
            <a:off x="7782971" y="4762150"/>
            <a:ext cx="3227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Nirmala UI Semilight" panose="020B0402040204020203" pitchFamily="34" charset="0"/>
              </a:rPr>
              <a:t>UI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Nirmala UI Semilight" panose="020B0402040204020203" pitchFamily="34" charset="0"/>
              </a:rPr>
              <a:t>展示和以及实物展示</a:t>
            </a:r>
          </a:p>
        </p:txBody>
      </p:sp>
      <p:sp>
        <p:nvSpPr>
          <p:cNvPr id="59" name="文本框 16"/>
          <p:cNvSpPr txBox="1"/>
          <p:nvPr/>
        </p:nvSpPr>
        <p:spPr>
          <a:xfrm>
            <a:off x="7783195" y="4301490"/>
            <a:ext cx="3088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成果展示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60" name="文本框 17"/>
          <p:cNvSpPr txBox="1"/>
          <p:nvPr/>
        </p:nvSpPr>
        <p:spPr>
          <a:xfrm>
            <a:off x="7782971" y="2561721"/>
            <a:ext cx="3227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Nirmala UI Semilight" panose="020B0402040204020203" pitchFamily="34" charset="0"/>
              </a:rPr>
              <a:t>主要业务问题与其社会意义</a:t>
            </a:r>
          </a:p>
        </p:txBody>
      </p:sp>
      <p:sp>
        <p:nvSpPr>
          <p:cNvPr id="61" name="文本框 18"/>
          <p:cNvSpPr txBox="1"/>
          <p:nvPr/>
        </p:nvSpPr>
        <p:spPr>
          <a:xfrm>
            <a:off x="7783195" y="2118360"/>
            <a:ext cx="30880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项目内容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21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10761980" y="6408420"/>
            <a:ext cx="1311910" cy="365125"/>
          </a:xfrm>
        </p:spPr>
        <p:txBody>
          <a:bodyPr/>
          <a:lstStyle/>
          <a:p>
            <a:fld id="{0C913308-F349-4B6D-A68A-DD1791B4A57B}" type="slidenum">
              <a:rPr lang="zh-CN" altLang="en-US" b="1" smtClean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pPr/>
              <a:t>9</a:t>
            </a:fld>
            <a:r>
              <a:rPr lang="en-US" altLang="zh-CN" b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/27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10"/>
</p:tagLst>
</file>

<file path=ppt/theme/theme1.xml><?xml version="1.0" encoding="utf-8"?>
<a:theme xmlns:a="http://schemas.openxmlformats.org/drawingml/2006/main" name="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5v0vevt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1245</Words>
  <Application>Microsoft Macintosh PowerPoint</Application>
  <PresentationFormat>宽屏</PresentationFormat>
  <Paragraphs>225</Paragraphs>
  <Slides>24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等线</vt:lpstr>
      <vt:lpstr>Microsoft YaHei</vt:lpstr>
      <vt:lpstr>Microsoft YaHei</vt:lpstr>
      <vt:lpstr>Pirulen</vt:lpstr>
      <vt:lpstr>UKIJ Qolyazma</vt:lpstr>
      <vt:lpstr>Agency FB</vt:lpstr>
      <vt:lpstr>Arial</vt:lpstr>
      <vt:lpstr>Arial Rounded MT Bold</vt:lpstr>
      <vt:lpstr>Calibri</vt:lpstr>
      <vt:lpstr>Calibri Light</vt:lpstr>
      <vt:lpstr>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陈 立恒</cp:lastModifiedBy>
  <cp:revision>101</cp:revision>
  <dcterms:created xsi:type="dcterms:W3CDTF">2019-05-24T06:29:00Z</dcterms:created>
  <dcterms:modified xsi:type="dcterms:W3CDTF">2020-11-17T03:24:31Z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2052-10.8.0.6423</vt:lpwstr>
  </property>
</Properties>
</file>