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438" r:id="rId3"/>
    <p:sldId id="439" r:id="rId4"/>
    <p:sldId id="440" r:id="rId6"/>
    <p:sldId id="441" r:id="rId7"/>
    <p:sldId id="442" r:id="rId8"/>
    <p:sldId id="443" r:id="rId9"/>
    <p:sldId id="444" r:id="rId10"/>
    <p:sldId id="449" r:id="rId11"/>
    <p:sldId id="454" r:id="rId12"/>
    <p:sldId id="455" r:id="rId13"/>
    <p:sldId id="446" r:id="rId14"/>
    <p:sldId id="447" r:id="rId15"/>
    <p:sldId id="448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B219"/>
    <a:srgbClr val="FDDA5A"/>
    <a:srgbClr val="C93A26"/>
    <a:srgbClr val="DB4243"/>
    <a:srgbClr val="D40606"/>
    <a:srgbClr val="AC3036"/>
    <a:srgbClr val="EE0004"/>
    <a:srgbClr val="FF6400"/>
    <a:srgbClr val="FCEA72"/>
    <a:srgbClr val="151A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83" autoAdjust="0"/>
    <p:restoredTop sz="94660"/>
  </p:normalViewPr>
  <p:slideViewPr>
    <p:cSldViewPr snapToGrid="0">
      <p:cViewPr>
        <p:scale>
          <a:sx n="75" d="100"/>
          <a:sy n="75" d="100"/>
        </p:scale>
        <p:origin x="1296" y="984"/>
      </p:cViewPr>
      <p:guideLst>
        <p:guide orient="horz" pos="222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500CF547-E198-4BCA-AD24-080C168B4951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16364A1C-023A-446A-BAD8-BAA1D10562AE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A1C-023A-446A-BAD8-BAA1D10562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A1C-023A-446A-BAD8-BAA1D10562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A1C-023A-446A-BAD8-BAA1D10562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A1C-023A-446A-BAD8-BAA1D10562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A1C-023A-446A-BAD8-BAA1D10562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A1C-023A-446A-BAD8-BAA1D10562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A1C-023A-446A-BAD8-BAA1D10562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DC11D-C56D-43F7-9324-A802D50A1050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EE1C3-4C97-4D89-86D4-AB0FC9C35DCF}" type="slidenum">
              <a:rPr lang="en-US" smtClean="0"/>
            </a:fld>
            <a:endParaRPr 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3"/>
          </p:nvPr>
        </p:nvSpPr>
        <p:spPr>
          <a:xfrm>
            <a:off x="931711" y="2224854"/>
            <a:ext cx="3034393" cy="3034393"/>
          </a:xfrm>
          <a:prstGeom prst="ellipse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4.png"/><Relationship Id="rId7" Type="http://schemas.openxmlformats.org/officeDocument/2006/relationships/image" Target="../media/image1.jpeg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4" name="图片 33" descr="课工场LOGO（白）"/>
          <p:cNvPicPr>
            <a:picLocks noChangeAspect="1"/>
          </p:cNvPicPr>
          <p:nvPr userDrawn="1"/>
        </p:nvPicPr>
        <p:blipFill>
          <a:blip r:embed="rId8"/>
          <a:srcRect t="26286" b="31257"/>
          <a:stretch>
            <a:fillRect/>
          </a:stretch>
        </p:blipFill>
        <p:spPr>
          <a:xfrm>
            <a:off x="10640907" y="46567"/>
            <a:ext cx="1433407" cy="62907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jpeg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占位符 2" descr="C:\Users\Administrator\Desktop\精英挑战赛PPT模板-assets\bg.jpgbg"/>
          <p:cNvPicPr>
            <a:picLocks noGrp="1"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18" y="318"/>
            <a:ext cx="12191365" cy="685736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4800600" y="5062855"/>
            <a:ext cx="2590800" cy="417830"/>
            <a:chOff x="7534" y="7973"/>
            <a:chExt cx="4080" cy="658"/>
          </a:xfrm>
        </p:grpSpPr>
        <p:sp>
          <p:nvSpPr>
            <p:cNvPr id="13" name="圆角矩形 12"/>
            <p:cNvSpPr/>
            <p:nvPr/>
          </p:nvSpPr>
          <p:spPr>
            <a:xfrm>
              <a:off x="7534" y="7973"/>
              <a:ext cx="4081" cy="659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26000"/>
              </a:schemeClr>
            </a:solidFill>
            <a:ln w="12700">
              <a:gradFill>
                <a:gsLst>
                  <a:gs pos="0">
                    <a:srgbClr val="FCEA72"/>
                  </a:gs>
                  <a:gs pos="100000">
                    <a:srgbClr val="F8B219"/>
                  </a:gs>
                </a:gsLst>
                <a:lin ang="8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7781" y="8036"/>
              <a:ext cx="3587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765"/>
              <a:r>
                <a:rPr lang="zh-CN" sz="16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匠心筑梦 创薪未来</a:t>
              </a:r>
              <a:endParaRPr lang="zh-CN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3097879" y="4119357"/>
            <a:ext cx="5963744" cy="368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dist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 cap="all" dirty="0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“</a:t>
            </a:r>
            <a:r>
              <a:rPr lang="zh-CN" altLang="en-US" sz="2400" b="1" cap="all" dirty="0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课工场杯</a:t>
            </a:r>
            <a:r>
              <a:rPr lang="en-US" altLang="zh-CN" sz="2400" b="1" cap="all" dirty="0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”</a:t>
            </a:r>
            <a:r>
              <a:rPr lang="zh-CN" altLang="en-US" sz="2400" b="1" cap="all" dirty="0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第二届全国IT精英挑战赛</a:t>
            </a:r>
            <a:endParaRPr lang="zh-CN" altLang="en-US" sz="2400" b="1" cap="all" dirty="0">
              <a:gradFill>
                <a:gsLst>
                  <a:gs pos="0">
                    <a:srgbClr val="FBEA8A"/>
                  </a:gs>
                  <a:gs pos="87000">
                    <a:srgbClr val="F8B014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788285" y="4631055"/>
            <a:ext cx="6615430" cy="245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defTabSz="913765">
              <a:defRPr/>
            </a:pPr>
            <a:r>
              <a:rPr lang="zh-CN" altLang="en-US" sz="1000" dirty="0">
                <a:solidFill>
                  <a:srgbClr val="FFFFFF"/>
                </a:solidFill>
                <a:cs typeface="+mn-ea"/>
                <a:sym typeface="+mn-lt"/>
              </a:rPr>
              <a:t>The second national IT elite challenge</a:t>
            </a:r>
            <a:endParaRPr lang="zh-CN" altLang="en-US" sz="10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pic>
        <p:nvPicPr>
          <p:cNvPr id="9" name="图片 8" descr="课工场LOGO（白）"/>
          <p:cNvPicPr>
            <a:picLocks noChangeAspect="1"/>
          </p:cNvPicPr>
          <p:nvPr/>
        </p:nvPicPr>
        <p:blipFill>
          <a:blip r:embed="rId2"/>
          <a:srcRect t="26286" b="31257"/>
          <a:stretch>
            <a:fillRect/>
          </a:stretch>
        </p:blipFill>
        <p:spPr>
          <a:xfrm>
            <a:off x="10640907" y="189442"/>
            <a:ext cx="1433407" cy="629073"/>
          </a:xfrm>
          <a:prstGeom prst="rect">
            <a:avLst/>
          </a:prstGeom>
        </p:spPr>
      </p:pic>
      <p:sp>
        <p:nvSpPr>
          <p:cNvPr id="26" name="灯片编号占位符 25"/>
          <p:cNvSpPr>
            <a:spLocks noGrp="1"/>
          </p:cNvSpPr>
          <p:nvPr>
            <p:ph type="sldNum" sz="quarter" idx="11"/>
          </p:nvPr>
        </p:nvSpPr>
        <p:spPr>
          <a:xfrm>
            <a:off x="10761980" y="6408420"/>
            <a:ext cx="1311910" cy="365125"/>
          </a:xfrm>
        </p:spPr>
        <p:txBody>
          <a:bodyPr/>
          <a:p>
            <a:fld id="{0C913308-F349-4B6D-A68A-DD1791B4A57B}" type="slidenum">
              <a:rPr lang="zh-CN" altLang="en-US" b="1" smtClean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r>
              <a:rPr lang="en-US" altLang="zh-CN" b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/11</a:t>
            </a:r>
            <a:endParaRPr lang="en-US" altLang="zh-CN" b="1" dirty="0">
              <a:solidFill>
                <a:schemeClr val="bg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 descr="tex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5658" y="1584960"/>
            <a:ext cx="8020685" cy="26892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mb/>
      </p:transition>
    </mc:Choice>
    <mc:Fallback>
      <p:transition spd="slow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480560" y="3433753"/>
            <a:ext cx="323088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ea"/>
              </a:rPr>
              <a:t>文档介绍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ea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5546725" y="2157730"/>
            <a:ext cx="1098550" cy="1098550"/>
          </a:xfrm>
          <a:prstGeom prst="ellipse">
            <a:avLst/>
          </a:prstGeom>
          <a:noFill/>
          <a:ln w="152400">
            <a:gradFill>
              <a:gsLst>
                <a:gs pos="0">
                  <a:srgbClr val="FECF40"/>
                </a:gs>
                <a:gs pos="100000">
                  <a:srgbClr val="846C21"/>
                </a:gs>
              </a:gsLst>
            </a:gra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F8B219"/>
                    </a:gs>
                  </a:gsLst>
                  <a:lin ang="5400000"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4000">
                <a:solidFill>
                  <a:schemeClr val="bg1"/>
                </a:solidFill>
              </a:rPr>
              <a:t>03</a:t>
            </a:r>
            <a:endParaRPr lang="en-US" altLang="zh-CN" sz="4000">
              <a:solidFill>
                <a:schemeClr val="bg1"/>
              </a:solidFill>
            </a:endParaRPr>
          </a:p>
        </p:txBody>
      </p:sp>
      <p:sp>
        <p:nvSpPr>
          <p:cNvPr id="28" name="灯片编号占位符 27"/>
          <p:cNvSpPr>
            <a:spLocks noGrp="1"/>
          </p:cNvSpPr>
          <p:nvPr>
            <p:ph type="sldNum" sz="quarter" idx="11"/>
          </p:nvPr>
        </p:nvSpPr>
        <p:spPr>
          <a:xfrm>
            <a:off x="10761980" y="6408420"/>
            <a:ext cx="1311910" cy="365125"/>
          </a:xfrm>
        </p:spPr>
        <p:txBody>
          <a:bodyPr/>
          <a:p>
            <a:fld id="{0C913308-F349-4B6D-A68A-DD1791B4A57B}" type="slidenum">
              <a:rPr lang="zh-CN" altLang="en-US" b="1" smtClean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r>
              <a:rPr lang="en-US" altLang="zh-CN" b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/11</a:t>
            </a:r>
            <a:endParaRPr lang="en-US" altLang="zh-CN" b="1" dirty="0">
              <a:solidFill>
                <a:schemeClr val="bg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" name="文本框 48"/>
          <p:cNvSpPr txBox="1">
            <a:spLocks noChangeArrowheads="1"/>
          </p:cNvSpPr>
          <p:nvPr/>
        </p:nvSpPr>
        <p:spPr bwMode="auto">
          <a:xfrm>
            <a:off x="838796" y="260648"/>
            <a:ext cx="6572097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提交文档内容介绍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63245" y="362585"/>
            <a:ext cx="105410" cy="499110"/>
          </a:xfrm>
          <a:prstGeom prst="rect">
            <a:avLst/>
          </a:prstGeom>
          <a:solidFill>
            <a:srgbClr val="F8B2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灯片编号占位符 27"/>
          <p:cNvSpPr>
            <a:spLocks noGrp="1"/>
          </p:cNvSpPr>
          <p:nvPr>
            <p:ph type="sldNum" sz="quarter" idx="11"/>
          </p:nvPr>
        </p:nvSpPr>
        <p:spPr>
          <a:xfrm>
            <a:off x="10761980" y="6408420"/>
            <a:ext cx="1311910" cy="365125"/>
          </a:xfrm>
        </p:spPr>
        <p:txBody>
          <a:bodyPr/>
          <a:p>
            <a:fld id="{0C913308-F349-4B6D-A68A-DD1791B4A57B}" type="slidenum">
              <a:rPr lang="zh-CN" altLang="en-US" b="1" smtClean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r>
              <a:rPr lang="en-US" altLang="zh-CN" b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/11</a:t>
            </a:r>
            <a:endParaRPr lang="en-US" altLang="zh-CN" b="1" dirty="0">
              <a:solidFill>
                <a:schemeClr val="bg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98525" y="1141730"/>
            <a:ext cx="651192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bg1"/>
                </a:solidFill>
              </a:rPr>
              <a:t>项目背景介绍</a:t>
            </a:r>
            <a:r>
              <a:rPr lang="en-US" altLang="zh-CN" sz="2400">
                <a:solidFill>
                  <a:schemeClr val="bg1"/>
                </a:solidFill>
              </a:rPr>
              <a:t>;</a:t>
            </a:r>
            <a:endParaRPr lang="en-US" altLang="zh-CN" sz="2400">
              <a:solidFill>
                <a:schemeClr val="bg1"/>
              </a:solidFill>
            </a:endParaRPr>
          </a:p>
          <a:p>
            <a:r>
              <a:rPr lang="zh-CN" altLang="en-US" sz="2400">
                <a:solidFill>
                  <a:schemeClr val="bg1"/>
                </a:solidFill>
              </a:rPr>
              <a:t>需求分析</a:t>
            </a:r>
            <a:r>
              <a:rPr lang="en-US" altLang="zh-CN" sz="2400">
                <a:solidFill>
                  <a:schemeClr val="bg1"/>
                </a:solidFill>
              </a:rPr>
              <a:t>;</a:t>
            </a:r>
            <a:endParaRPr lang="en-US" altLang="zh-CN" sz="2400">
              <a:solidFill>
                <a:schemeClr val="bg1"/>
              </a:solidFill>
            </a:endParaRPr>
          </a:p>
          <a:p>
            <a:r>
              <a:rPr lang="zh-CN" altLang="en-US" sz="2400">
                <a:solidFill>
                  <a:schemeClr val="bg1"/>
                </a:solidFill>
              </a:rPr>
              <a:t>项目概述</a:t>
            </a:r>
            <a:r>
              <a:rPr lang="en-US" altLang="zh-CN" sz="2400">
                <a:solidFill>
                  <a:schemeClr val="bg1"/>
                </a:solidFill>
              </a:rPr>
              <a:t>;</a:t>
            </a:r>
            <a:endParaRPr lang="en-US" altLang="zh-CN" sz="2400">
              <a:solidFill>
                <a:schemeClr val="bg1"/>
              </a:solidFill>
            </a:endParaRPr>
          </a:p>
          <a:p>
            <a:r>
              <a:rPr lang="zh-CN" altLang="en-US" sz="2400">
                <a:solidFill>
                  <a:schemeClr val="bg1"/>
                </a:solidFill>
              </a:rPr>
              <a:t>功能模块需求分析</a:t>
            </a:r>
            <a:r>
              <a:rPr lang="en-US" altLang="zh-CN" sz="2400">
                <a:solidFill>
                  <a:schemeClr val="bg1"/>
                </a:solidFill>
              </a:rPr>
              <a:t>;</a:t>
            </a:r>
            <a:endParaRPr lang="en-US" altLang="zh-CN" sz="2400">
              <a:solidFill>
                <a:schemeClr val="bg1"/>
              </a:solidFill>
            </a:endParaRPr>
          </a:p>
          <a:p>
            <a:r>
              <a:rPr lang="zh-CN" altLang="en-US" sz="2400">
                <a:solidFill>
                  <a:schemeClr val="bg1"/>
                </a:solidFill>
              </a:rPr>
              <a:t>软件运行环境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2"/>
          <p:cNvSpPr txBox="1"/>
          <p:nvPr/>
        </p:nvSpPr>
        <p:spPr>
          <a:xfrm>
            <a:off x="1878330" y="2138045"/>
            <a:ext cx="8712835" cy="67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0" rIns="0" bIns="0">
            <a:spAutoFit/>
          </a:bodyPr>
          <a:lstStyle>
            <a:defPPr>
              <a:defRPr lang="zh-CN"/>
            </a:defPPr>
            <a:lvl1pPr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+mn-ea"/>
                <a:cs typeface="+mn-ea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dist"/>
            <a:r>
              <a:rPr lang="en-US" sz="4400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THANK YOU FOR WATCHING</a:t>
            </a:r>
            <a:endParaRPr lang="en-US" sz="4400" dirty="0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788285" y="3074670"/>
            <a:ext cx="6615430" cy="1361440"/>
            <a:chOff x="4391" y="6487"/>
            <a:chExt cx="10418" cy="2144"/>
          </a:xfrm>
        </p:grpSpPr>
        <p:grpSp>
          <p:nvGrpSpPr>
            <p:cNvPr id="7" name="组合 6"/>
            <p:cNvGrpSpPr/>
            <p:nvPr/>
          </p:nvGrpSpPr>
          <p:grpSpPr>
            <a:xfrm>
              <a:off x="7560" y="7973"/>
              <a:ext cx="4080" cy="658"/>
              <a:chOff x="7534" y="7973"/>
              <a:chExt cx="4080" cy="658"/>
            </a:xfrm>
          </p:grpSpPr>
          <p:sp>
            <p:nvSpPr>
              <p:cNvPr id="13" name="圆角矩形 12"/>
              <p:cNvSpPr/>
              <p:nvPr/>
            </p:nvSpPr>
            <p:spPr>
              <a:xfrm>
                <a:off x="7534" y="7973"/>
                <a:ext cx="4081" cy="659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alpha val="26000"/>
                </a:schemeClr>
              </a:solidFill>
              <a:ln w="12700">
                <a:gradFill>
                  <a:gsLst>
                    <a:gs pos="0">
                      <a:srgbClr val="FCEA72"/>
                    </a:gs>
                    <a:gs pos="100000">
                      <a:srgbClr val="F8B219"/>
                    </a:gs>
                  </a:gsLst>
                  <a:lin ang="8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 defTabSz="913765"/>
                <a:endParaRPr lang="zh-CN" altLang="en-US" sz="24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7781" y="8036"/>
                <a:ext cx="3587" cy="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 defTabSz="913765"/>
                <a:r>
                  <a:rPr lang="zh-CN" sz="1600" b="1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匠心筑梦 创薪未来</a:t>
                </a:r>
                <a:endParaRPr lang="zh-CN" sz="16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4879" y="6487"/>
              <a:ext cx="9392" cy="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p>
              <a:pPr algn="dist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en-US" altLang="zh-CN" sz="2400" b="1" cap="all" dirty="0">
                  <a:gradFill>
                    <a:gsLst>
                      <a:gs pos="0">
                        <a:srgbClr val="FBEA8A"/>
                      </a:gs>
                      <a:gs pos="87000">
                        <a:srgbClr val="F8B014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“</a:t>
              </a:r>
              <a:r>
                <a:rPr lang="zh-CN" altLang="en-US" sz="2400" b="1" cap="all" dirty="0">
                  <a:gradFill>
                    <a:gsLst>
                      <a:gs pos="0">
                        <a:srgbClr val="FBEA8A"/>
                      </a:gs>
                      <a:gs pos="87000">
                        <a:srgbClr val="F8B014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课工场杯</a:t>
              </a:r>
              <a:r>
                <a:rPr lang="en-US" altLang="zh-CN" sz="2400" b="1" cap="all" dirty="0">
                  <a:gradFill>
                    <a:gsLst>
                      <a:gs pos="0">
                        <a:srgbClr val="FBEA8A"/>
                      </a:gs>
                      <a:gs pos="87000">
                        <a:srgbClr val="F8B014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”</a:t>
              </a:r>
              <a:r>
                <a:rPr lang="zh-CN" altLang="en-US" sz="2400" b="1" cap="all" dirty="0">
                  <a:gradFill>
                    <a:gsLst>
                      <a:gs pos="0">
                        <a:srgbClr val="FBEA8A"/>
                      </a:gs>
                      <a:gs pos="87000">
                        <a:srgbClr val="F8B014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第二届全国IT精英挑战赛</a:t>
              </a:r>
              <a:endParaRPr lang="zh-CN" altLang="en-US" sz="2400" b="1" cap="all" dirty="0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4391" y="7293"/>
              <a:ext cx="10418" cy="386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dist" defTabSz="913765">
                <a:defRPr/>
              </a:pPr>
              <a:r>
                <a:rPr lang="zh-CN" altLang="en-US" sz="1000" dirty="0">
                  <a:solidFill>
                    <a:srgbClr val="FFFFFF"/>
                  </a:solidFill>
                  <a:cs typeface="+mn-ea"/>
                  <a:sym typeface="+mn-lt"/>
                </a:rPr>
                <a:t>The second national IT elite challenge</a:t>
              </a:r>
              <a:endParaRPr lang="zh-CN" altLang="en-US" sz="10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8" name="灯片编号占位符 27"/>
          <p:cNvSpPr>
            <a:spLocks noGrp="1"/>
          </p:cNvSpPr>
          <p:nvPr>
            <p:ph type="sldNum" sz="quarter" idx="11"/>
          </p:nvPr>
        </p:nvSpPr>
        <p:spPr>
          <a:xfrm>
            <a:off x="10761980" y="6408420"/>
            <a:ext cx="1311910" cy="365125"/>
          </a:xfrm>
        </p:spPr>
        <p:txBody>
          <a:bodyPr/>
          <a:p>
            <a:fld id="{0C913308-F349-4B6D-A68A-DD1791B4A57B}" type="slidenum">
              <a:rPr lang="zh-CN" altLang="en-US" b="1" smtClean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r>
              <a:rPr lang="en-US" altLang="zh-CN" b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/11</a:t>
            </a:r>
            <a:endParaRPr lang="en-US" altLang="zh-CN" b="1" dirty="0">
              <a:solidFill>
                <a:schemeClr val="bg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49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6" grpId="1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圆角矩形 17"/>
          <p:cNvSpPr/>
          <p:nvPr/>
        </p:nvSpPr>
        <p:spPr>
          <a:xfrm flipH="1">
            <a:off x="2355850" y="1664335"/>
            <a:ext cx="76835" cy="721360"/>
          </a:xfrm>
          <a:prstGeom prst="roundRect">
            <a:avLst/>
          </a:prstGeom>
          <a:solidFill>
            <a:srgbClr val="F8B2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8" name="灯片编号占位符 27"/>
          <p:cNvSpPr>
            <a:spLocks noGrp="1"/>
          </p:cNvSpPr>
          <p:nvPr>
            <p:ph type="sldNum" sz="quarter" idx="11"/>
          </p:nvPr>
        </p:nvSpPr>
        <p:spPr>
          <a:xfrm>
            <a:off x="10761980" y="6408420"/>
            <a:ext cx="1311910" cy="365125"/>
          </a:xfrm>
        </p:spPr>
        <p:txBody>
          <a:bodyPr/>
          <a:p>
            <a:fld id="{0C913308-F349-4B6D-A68A-DD1791B4A57B}" type="slidenum">
              <a:rPr lang="zh-CN" altLang="en-US" b="1" smtClean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r>
              <a:rPr lang="en-US" altLang="zh-CN" b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/11</a:t>
            </a:r>
            <a:endParaRPr lang="en-US" altLang="zh-CN" b="1" dirty="0">
              <a:solidFill>
                <a:schemeClr val="bg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344420" y="1420495"/>
            <a:ext cx="1106170" cy="291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70C0"/>
                </a:solidFill>
              </a14:hiddenFill>
            </a:ext>
          </a:extLst>
        </p:spPr>
        <p:txBody>
          <a:bodyPr vert="eaVert" wrap="square" rtlCol="0" anchor="ctr" anchorCtr="0">
            <a:spAutoFit/>
          </a:bodyPr>
          <a:p>
            <a:pPr algn="ctr"/>
            <a:r>
              <a:rPr lang="zh-CN" altLang="en-US" sz="6000">
                <a:solidFill>
                  <a:schemeClr val="bg1"/>
                </a:solidFill>
              </a:rPr>
              <a:t>目</a:t>
            </a:r>
            <a:r>
              <a:rPr lang="en-US" altLang="zh-CN" sz="6000">
                <a:solidFill>
                  <a:schemeClr val="bg1"/>
                </a:solidFill>
              </a:rPr>
              <a:t>  </a:t>
            </a:r>
            <a:r>
              <a:rPr lang="zh-CN" altLang="en-US" sz="6000">
                <a:solidFill>
                  <a:schemeClr val="bg1"/>
                </a:solidFill>
              </a:rPr>
              <a:t>录</a:t>
            </a:r>
            <a:endParaRPr lang="zh-CN" altLang="en-US" sz="600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696085" y="1764030"/>
            <a:ext cx="736600" cy="3185160"/>
          </a:xfrm>
          <a:prstGeom prst="rect">
            <a:avLst/>
          </a:prstGeom>
          <a:noFill/>
        </p:spPr>
        <p:txBody>
          <a:bodyPr vert="eaVert" wrap="square" rtlCol="0" anchor="ctr" anchorCtr="0">
            <a:spAutoFit/>
          </a:bodyPr>
          <a:p>
            <a:pPr algn="ctr"/>
            <a:r>
              <a:rPr lang="en-US" sz="3600">
                <a:solidFill>
                  <a:schemeClr val="bg1"/>
                </a:solidFill>
              </a:rPr>
              <a:t>CONTENT</a:t>
            </a:r>
            <a:endParaRPr lang="en-US" sz="3600">
              <a:solidFill>
                <a:schemeClr val="bg1"/>
              </a:solidFill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4715510" y="1879600"/>
            <a:ext cx="3241040" cy="770890"/>
            <a:chOff x="7426" y="2960"/>
            <a:chExt cx="5104" cy="1214"/>
          </a:xfrm>
        </p:grpSpPr>
        <p:sp>
          <p:nvSpPr>
            <p:cNvPr id="10" name="文本框 9"/>
            <p:cNvSpPr txBox="1"/>
            <p:nvPr/>
          </p:nvSpPr>
          <p:spPr>
            <a:xfrm>
              <a:off x="9122" y="3059"/>
              <a:ext cx="3408" cy="1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30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ea"/>
                </a:rPr>
                <a:t>团队介绍</a:t>
              </a:r>
              <a:endParaRPr kumimoji="0" lang="zh-CN" altLang="en-US" sz="3600" b="0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n-ea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7426" y="2960"/>
              <a:ext cx="1214" cy="1214"/>
            </a:xfrm>
            <a:prstGeom prst="ellipse">
              <a:avLst/>
            </a:prstGeom>
            <a:noFill/>
            <a:ln>
              <a:gradFill>
                <a:gsLst>
                  <a:gs pos="0">
                    <a:srgbClr val="FECF40"/>
                  </a:gs>
                  <a:gs pos="100000">
                    <a:srgbClr val="846C21"/>
                  </a:gs>
                </a:gsLst>
              </a:gradFill>
            </a:ln>
            <a:extLst>
              <a:ext uri="{909E8E84-426E-40DD-AFC4-6F175D3DCCD1}">
                <a14:hiddenFill xmlns:a14="http://schemas.microsoft.com/office/drawing/2010/main">
                  <a:gradFill>
                    <a:gsLst>
                      <a:gs pos="0">
                        <a:srgbClr val="FECF40"/>
                      </a:gs>
                      <a:gs pos="100000">
                        <a:srgbClr val="F8B219"/>
                      </a:gs>
                    </a:gsLst>
                    <a:lin ang="5400000" scaled="0"/>
                  </a:gra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400">
                  <a:solidFill>
                    <a:schemeClr val="bg1"/>
                  </a:solidFill>
                </a:rPr>
                <a:t>01</a:t>
              </a:r>
              <a:endParaRPr lang="en-US" altLang="zh-CN" sz="240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709160" y="2911475"/>
            <a:ext cx="3241040" cy="770890"/>
            <a:chOff x="7416" y="3757"/>
            <a:chExt cx="5104" cy="1214"/>
          </a:xfrm>
        </p:grpSpPr>
        <p:sp>
          <p:nvSpPr>
            <p:cNvPr id="8" name="文本框 7"/>
            <p:cNvSpPr txBox="1"/>
            <p:nvPr/>
          </p:nvSpPr>
          <p:spPr>
            <a:xfrm>
              <a:off x="9112" y="3856"/>
              <a:ext cx="3408" cy="1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300" normalizeH="0" baseline="0" noProof="0" dirty="0">
                  <a:ln>
                    <a:noFill/>
                  </a:ln>
                  <a:solidFill>
                    <a:srgbClr val="F8B219"/>
                  </a:solidFill>
                  <a:effectLst/>
                  <a:uLnTx/>
                  <a:uFillTx/>
                  <a:latin typeface="+mn-ea"/>
                  <a:cs typeface="+mn-ea"/>
                </a:rPr>
                <a:t>项目介绍</a:t>
              </a:r>
              <a:endParaRPr kumimoji="0" lang="zh-CN" altLang="en-US" sz="3600" b="0" i="0" u="none" strike="noStrike" kern="1200" cap="none" spc="300" normalizeH="0" baseline="0" noProof="0" dirty="0">
                <a:ln>
                  <a:noFill/>
                </a:ln>
                <a:solidFill>
                  <a:srgbClr val="F8B219"/>
                </a:solidFill>
                <a:effectLst/>
                <a:uLnTx/>
                <a:uFillTx/>
                <a:latin typeface="+mn-ea"/>
                <a:cs typeface="+mn-ea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7416" y="3757"/>
              <a:ext cx="1214" cy="1214"/>
            </a:xfrm>
            <a:prstGeom prst="ellipse">
              <a:avLst/>
            </a:prstGeom>
            <a:noFill/>
            <a:ln>
              <a:gradFill>
                <a:gsLst>
                  <a:gs pos="0">
                    <a:srgbClr val="FECF40"/>
                  </a:gs>
                  <a:gs pos="100000">
                    <a:srgbClr val="846C21"/>
                  </a:gs>
                </a:gsLst>
              </a:gradFill>
            </a:ln>
            <a:extLst>
              <a:ext uri="{909E8E84-426E-40DD-AFC4-6F175D3DCCD1}">
                <a14:hiddenFill xmlns:a14="http://schemas.microsoft.com/office/drawing/2010/main">
                  <a:gradFill>
                    <a:gsLst>
                      <a:gs pos="0">
                        <a:srgbClr val="FECF40"/>
                      </a:gs>
                      <a:gs pos="100000">
                        <a:srgbClr val="F8B219"/>
                      </a:gs>
                    </a:gsLst>
                    <a:lin ang="5400000" scaled="0"/>
                  </a:gra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400">
                  <a:solidFill>
                    <a:schemeClr val="bg1"/>
                  </a:solidFill>
                </a:rPr>
                <a:t>02</a:t>
              </a:r>
              <a:endParaRPr lang="en-US" altLang="zh-CN" sz="240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715510" y="4006215"/>
            <a:ext cx="3241040" cy="770890"/>
            <a:chOff x="7416" y="3757"/>
            <a:chExt cx="5104" cy="1214"/>
          </a:xfrm>
        </p:grpSpPr>
        <p:sp>
          <p:nvSpPr>
            <p:cNvPr id="16" name="文本框 15"/>
            <p:cNvSpPr txBox="1"/>
            <p:nvPr/>
          </p:nvSpPr>
          <p:spPr>
            <a:xfrm>
              <a:off x="9112" y="3856"/>
              <a:ext cx="3408" cy="1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30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ea"/>
                </a:rPr>
                <a:t>文档介绍</a:t>
              </a:r>
              <a:endParaRPr kumimoji="0" lang="zh-CN" altLang="en-US" sz="3600" b="0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n-ea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7416" y="3757"/>
              <a:ext cx="1214" cy="1214"/>
            </a:xfrm>
            <a:prstGeom prst="ellipse">
              <a:avLst/>
            </a:prstGeom>
            <a:noFill/>
            <a:ln>
              <a:gradFill>
                <a:gsLst>
                  <a:gs pos="0">
                    <a:srgbClr val="FECF40"/>
                  </a:gs>
                  <a:gs pos="100000">
                    <a:srgbClr val="846C21"/>
                  </a:gs>
                </a:gsLst>
              </a:gradFill>
            </a:ln>
            <a:extLst>
              <a:ext uri="{909E8E84-426E-40DD-AFC4-6F175D3DCCD1}">
                <a14:hiddenFill xmlns:a14="http://schemas.microsoft.com/office/drawing/2010/main">
                  <a:gradFill>
                    <a:gsLst>
                      <a:gs pos="0">
                        <a:srgbClr val="FECF40"/>
                      </a:gs>
                      <a:gs pos="100000">
                        <a:srgbClr val="F8B219"/>
                      </a:gs>
                    </a:gsLst>
                    <a:lin ang="5400000" scaled="0"/>
                  </a:gra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400">
                  <a:solidFill>
                    <a:schemeClr val="bg1"/>
                  </a:solidFill>
                </a:rPr>
                <a:t>03</a:t>
              </a:r>
              <a:endParaRPr lang="en-US" altLang="zh-CN" sz="24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480560" y="3433753"/>
            <a:ext cx="323088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ea"/>
              </a:rPr>
              <a:t>团队介绍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ea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5546725" y="2157730"/>
            <a:ext cx="1098550" cy="1098550"/>
          </a:xfrm>
          <a:prstGeom prst="ellipse">
            <a:avLst/>
          </a:prstGeom>
          <a:noFill/>
          <a:ln w="152400">
            <a:gradFill>
              <a:gsLst>
                <a:gs pos="0">
                  <a:srgbClr val="FECF40"/>
                </a:gs>
                <a:gs pos="100000">
                  <a:srgbClr val="846C21"/>
                </a:gs>
              </a:gsLst>
            </a:gra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F8B219"/>
                    </a:gs>
                  </a:gsLst>
                  <a:lin ang="5400000"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4000">
                <a:solidFill>
                  <a:schemeClr val="bg1"/>
                </a:solidFill>
              </a:rPr>
              <a:t>01</a:t>
            </a:r>
            <a:endParaRPr lang="en-US" altLang="zh-CN" sz="4000">
              <a:solidFill>
                <a:schemeClr val="bg1"/>
              </a:solidFill>
            </a:endParaRPr>
          </a:p>
        </p:txBody>
      </p:sp>
      <p:sp>
        <p:nvSpPr>
          <p:cNvPr id="28" name="灯片编号占位符 27"/>
          <p:cNvSpPr>
            <a:spLocks noGrp="1"/>
          </p:cNvSpPr>
          <p:nvPr>
            <p:ph type="sldNum" sz="quarter" idx="11"/>
          </p:nvPr>
        </p:nvSpPr>
        <p:spPr>
          <a:xfrm>
            <a:off x="10761980" y="6408420"/>
            <a:ext cx="1311910" cy="365125"/>
          </a:xfrm>
        </p:spPr>
        <p:txBody>
          <a:bodyPr/>
          <a:p>
            <a:fld id="{0C913308-F349-4B6D-A68A-DD1791B4A57B}" type="slidenum">
              <a:rPr lang="zh-CN" altLang="en-US" b="1" smtClean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r>
              <a:rPr lang="en-US" altLang="zh-CN" b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/11</a:t>
            </a:r>
            <a:endParaRPr lang="en-US" altLang="zh-CN" b="1" dirty="0">
              <a:solidFill>
                <a:schemeClr val="bg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080770" y="1818640"/>
            <a:ext cx="4472305" cy="3856990"/>
          </a:xfrm>
          <a:prstGeom prst="rect">
            <a:avLst/>
          </a:prstGeom>
          <a:blipFill rotWithShape="1">
            <a:blip r:embed="rId1"/>
            <a:stretch>
              <a:fillRect l="-17189" r="-1709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9" name="文本框 18"/>
          <p:cNvSpPr txBox="1"/>
          <p:nvPr/>
        </p:nvSpPr>
        <p:spPr bwMode="auto">
          <a:xfrm>
            <a:off x="6398895" y="1826895"/>
            <a:ext cx="4806315" cy="332867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b="0" i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武汉课工场鲁广校区位于地铁二号线的光谷广场站，交通方便，课程设置上依托北京大学的教学资源与研发团队。专门为大学毕业学生提供优质的IT培训服务，帮助他们顺利 进入IT行业，我们开设的课程包括Java、python、大数据、云计算、web前端、短视频以及 UI/UE设计等10余个学科培训，服务了数10万学员,全程面授,从入门到精通,项目实战教学,课 程设计贴合企业用人要求。</a:t>
            </a:r>
            <a:endParaRPr kumimoji="0" b="0" i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31" name="文本框 48"/>
          <p:cNvSpPr txBox="1">
            <a:spLocks noChangeArrowheads="1"/>
          </p:cNvSpPr>
          <p:nvPr/>
        </p:nvSpPr>
        <p:spPr bwMode="auto">
          <a:xfrm>
            <a:off x="838796" y="260648"/>
            <a:ext cx="6572097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r>
              <a:rPr lang="zh-CN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中心介绍</a:t>
            </a:r>
            <a:endParaRPr lang="zh-CN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63245" y="362585"/>
            <a:ext cx="105410" cy="499110"/>
          </a:xfrm>
          <a:prstGeom prst="rect">
            <a:avLst/>
          </a:prstGeom>
          <a:solidFill>
            <a:srgbClr val="F8B2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灯片编号占位符 27"/>
          <p:cNvSpPr>
            <a:spLocks noGrp="1"/>
          </p:cNvSpPr>
          <p:nvPr>
            <p:ph type="sldNum" sz="quarter" idx="11"/>
          </p:nvPr>
        </p:nvSpPr>
        <p:spPr>
          <a:xfrm>
            <a:off x="10761980" y="6408420"/>
            <a:ext cx="1311910" cy="365125"/>
          </a:xfrm>
        </p:spPr>
        <p:txBody>
          <a:bodyPr/>
          <a:p>
            <a:fld id="{0C913308-F349-4B6D-A68A-DD1791B4A57B}" type="slidenum">
              <a:rPr lang="zh-CN" altLang="en-US" b="1" smtClean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r>
              <a:rPr lang="en-US" altLang="zh-CN" b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/11</a:t>
            </a:r>
            <a:endParaRPr lang="en-US" altLang="zh-CN" b="1" dirty="0">
              <a:solidFill>
                <a:schemeClr val="bg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1" grpId="0"/>
      <p:bldP spid="3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图片占位符 50" descr="C:\Users\lenovo\Desktop\精英挑战赛\人气奖图片\微信图片_20210909151938.png微信图片_20210909151938"/>
          <p:cNvPicPr>
            <a:picLocks noGrp="1" noChangeAspect="1"/>
          </p:cNvPicPr>
          <p:nvPr>
            <p:ph type="pic" sz="quarter" idx="4294967295"/>
          </p:nvPr>
        </p:nvPicPr>
        <p:blipFill>
          <a:blip r:embed="rId1"/>
          <a:srcRect/>
          <a:stretch>
            <a:fillRect/>
          </a:stretch>
        </p:blipFill>
        <p:spPr>
          <a:xfrm>
            <a:off x="1367790" y="1952625"/>
            <a:ext cx="2149475" cy="222631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653" h="4653">
                <a:moveTo>
                  <a:pt x="0" y="2327"/>
                </a:moveTo>
                <a:lnTo>
                  <a:pt x="2327" y="0"/>
                </a:lnTo>
                <a:lnTo>
                  <a:pt x="4653" y="2327"/>
                </a:lnTo>
                <a:lnTo>
                  <a:pt x="2327" y="4653"/>
                </a:lnTo>
                <a:lnTo>
                  <a:pt x="0" y="2327"/>
                </a:lnTo>
                <a:close/>
              </a:path>
            </a:pathLst>
          </a:custGeom>
        </p:spPr>
      </p:pic>
      <p:grpSp>
        <p:nvGrpSpPr>
          <p:cNvPr id="53" name="组合 52"/>
          <p:cNvGrpSpPr/>
          <p:nvPr/>
        </p:nvGrpSpPr>
        <p:grpSpPr>
          <a:xfrm>
            <a:off x="1317625" y="2889250"/>
            <a:ext cx="2236470" cy="351790"/>
            <a:chOff x="1839" y="5033"/>
            <a:chExt cx="4347" cy="735"/>
          </a:xfrm>
        </p:grpSpPr>
        <p:sp>
          <p:nvSpPr>
            <p:cNvPr id="46" name="半闭框 45"/>
            <p:cNvSpPr/>
            <p:nvPr/>
          </p:nvSpPr>
          <p:spPr>
            <a:xfrm rot="18900000">
              <a:off x="1839" y="5034"/>
              <a:ext cx="735" cy="735"/>
            </a:xfrm>
            <a:prstGeom prst="halfFrame">
              <a:avLst>
                <a:gd name="adj1" fmla="val 7737"/>
                <a:gd name="adj2" fmla="val 8318"/>
              </a:avLst>
            </a:prstGeom>
            <a:solidFill>
              <a:srgbClr val="F8B2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半闭框 46"/>
            <p:cNvSpPr/>
            <p:nvPr/>
          </p:nvSpPr>
          <p:spPr>
            <a:xfrm rot="2700000" flipH="1">
              <a:off x="5452" y="5033"/>
              <a:ext cx="735" cy="735"/>
            </a:xfrm>
            <a:prstGeom prst="halfFrame">
              <a:avLst>
                <a:gd name="adj1" fmla="val 7737"/>
                <a:gd name="adj2" fmla="val 8318"/>
              </a:avLst>
            </a:prstGeom>
            <a:solidFill>
              <a:srgbClr val="F8B2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8" name="文本框 47"/>
          <p:cNvSpPr txBox="1"/>
          <p:nvPr/>
        </p:nvSpPr>
        <p:spPr>
          <a:xfrm>
            <a:off x="1880870" y="4328795"/>
            <a:ext cx="1101090" cy="8629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>
              <a:lnSpc>
                <a:spcPct val="110000"/>
              </a:lnSpc>
            </a:pPr>
            <a:r>
              <a:rPr lang="zh-CN" altLang="en-US" sz="2400" b="1">
                <a:solidFill>
                  <a:srgbClr val="F8B219"/>
                </a:solidFill>
                <a:latin typeface="汉仪铸字招牌黑简" panose="00020600040101010101" charset="-122"/>
                <a:ea typeface="汉仪铸字招牌黑简" panose="00020600040101010101" charset="-122"/>
                <a:cs typeface="汉仪铸字招牌黑简" panose="00020600040101010101" charset="-122"/>
                <a:sym typeface="+mn-ea"/>
              </a:rPr>
              <a:t>李世林</a:t>
            </a:r>
            <a:endParaRPr lang="zh-CN" altLang="en-US" sz="2400" b="1">
              <a:solidFill>
                <a:srgbClr val="F8B219"/>
              </a:solidFill>
              <a:latin typeface="汉仪铸字招牌黑简" panose="00020600040101010101" charset="-122"/>
              <a:ea typeface="汉仪铸字招牌黑简" panose="00020600040101010101" charset="-122"/>
              <a:cs typeface="汉仪铸字招牌黑简" panose="00020600040101010101" charset="-122"/>
              <a:sym typeface="+mn-ea"/>
            </a:endParaRPr>
          </a:p>
          <a:p>
            <a:pPr marL="171450" indent="-171450" algn="ctr" defTabSz="1218565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l"/>
              <a:defRPr/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小组组长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9" name="文本框 48"/>
          <p:cNvSpPr txBox="1">
            <a:spLocks noChangeArrowheads="1"/>
          </p:cNvSpPr>
          <p:nvPr/>
        </p:nvSpPr>
        <p:spPr bwMode="auto">
          <a:xfrm>
            <a:off x="838796" y="260648"/>
            <a:ext cx="6572097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团队成员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63245" y="362585"/>
            <a:ext cx="105410" cy="499110"/>
          </a:xfrm>
          <a:prstGeom prst="rect">
            <a:avLst/>
          </a:prstGeom>
          <a:solidFill>
            <a:srgbClr val="F8B2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4" name="图片占位符 50" descr="C:\Users\lenovo\Desktop\精英挑战赛\人气奖图片\微信图片_20210909151946.png微信图片_20210909151946"/>
          <p:cNvPicPr>
            <a:picLocks noGrp="1"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34815" y="1950085"/>
            <a:ext cx="2172970" cy="222631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653" h="4653">
                <a:moveTo>
                  <a:pt x="0" y="2327"/>
                </a:moveTo>
                <a:lnTo>
                  <a:pt x="2327" y="0"/>
                </a:lnTo>
                <a:lnTo>
                  <a:pt x="4653" y="2327"/>
                </a:lnTo>
                <a:lnTo>
                  <a:pt x="2327" y="4653"/>
                </a:lnTo>
                <a:lnTo>
                  <a:pt x="0" y="2327"/>
                </a:lnTo>
                <a:close/>
              </a:path>
              <a:path w="4653" h="4653">
                <a:moveTo>
                  <a:pt x="0" y="2327"/>
                </a:moveTo>
                <a:lnTo>
                  <a:pt x="2327" y="0"/>
                </a:lnTo>
                <a:lnTo>
                  <a:pt x="4653" y="2327"/>
                </a:lnTo>
                <a:lnTo>
                  <a:pt x="2327" y="4653"/>
                </a:lnTo>
                <a:lnTo>
                  <a:pt x="0" y="2327"/>
                </a:lnTo>
                <a:close/>
              </a:path>
            </a:pathLst>
          </a:custGeom>
        </p:spPr>
      </p:pic>
      <p:grpSp>
        <p:nvGrpSpPr>
          <p:cNvPr id="55" name="组合 54"/>
          <p:cNvGrpSpPr/>
          <p:nvPr/>
        </p:nvGrpSpPr>
        <p:grpSpPr>
          <a:xfrm>
            <a:off x="4202430" y="2889250"/>
            <a:ext cx="2236470" cy="351790"/>
            <a:chOff x="1839" y="5033"/>
            <a:chExt cx="4347" cy="735"/>
          </a:xfrm>
        </p:grpSpPr>
        <p:sp>
          <p:nvSpPr>
            <p:cNvPr id="57" name="半闭框 56"/>
            <p:cNvSpPr/>
            <p:nvPr/>
          </p:nvSpPr>
          <p:spPr>
            <a:xfrm rot="18900000">
              <a:off x="1839" y="5034"/>
              <a:ext cx="735" cy="735"/>
            </a:xfrm>
            <a:prstGeom prst="halfFrame">
              <a:avLst>
                <a:gd name="adj1" fmla="val 7737"/>
                <a:gd name="adj2" fmla="val 8318"/>
              </a:avLst>
            </a:prstGeom>
            <a:solidFill>
              <a:srgbClr val="F8B2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8" name="半闭框 57"/>
            <p:cNvSpPr/>
            <p:nvPr/>
          </p:nvSpPr>
          <p:spPr>
            <a:xfrm rot="2700000" flipH="1">
              <a:off x="5452" y="5033"/>
              <a:ext cx="735" cy="735"/>
            </a:xfrm>
            <a:prstGeom prst="halfFrame">
              <a:avLst>
                <a:gd name="adj1" fmla="val 7737"/>
                <a:gd name="adj2" fmla="val 8318"/>
              </a:avLst>
            </a:prstGeom>
            <a:solidFill>
              <a:srgbClr val="F8B2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9" name="文本框 58"/>
          <p:cNvSpPr txBox="1"/>
          <p:nvPr/>
        </p:nvSpPr>
        <p:spPr>
          <a:xfrm>
            <a:off x="4770755" y="4336415"/>
            <a:ext cx="1101090" cy="8629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>
              <a:lnSpc>
                <a:spcPct val="110000"/>
              </a:lnSpc>
            </a:pPr>
            <a:r>
              <a:rPr lang="zh-CN" altLang="en-US" sz="2400" b="1">
                <a:solidFill>
                  <a:srgbClr val="F8B219"/>
                </a:solidFill>
                <a:latin typeface="汉仪铸字招牌黑简" panose="00020600040101010101" charset="-122"/>
                <a:ea typeface="汉仪铸字招牌黑简" panose="00020600040101010101" charset="-122"/>
                <a:cs typeface="汉仪铸字招牌黑简" panose="00020600040101010101" charset="-122"/>
                <a:sym typeface="+mn-ea"/>
              </a:rPr>
              <a:t>刘雨扬</a:t>
            </a:r>
            <a:endParaRPr lang="zh-CN" altLang="en-US" sz="2400" b="1">
              <a:solidFill>
                <a:srgbClr val="F8B219"/>
              </a:solidFill>
              <a:latin typeface="汉仪铸字招牌黑简" panose="00020600040101010101" charset="-122"/>
              <a:ea typeface="汉仪铸字招牌黑简" panose="00020600040101010101" charset="-122"/>
              <a:cs typeface="汉仪铸字招牌黑简" panose="00020600040101010101" charset="-122"/>
              <a:sym typeface="+mn-ea"/>
            </a:endParaRPr>
          </a:p>
          <a:p>
            <a:pPr marL="171450" indent="-171450" algn="ctr" defTabSz="1218565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l"/>
              <a:defRPr/>
            </a:pPr>
            <a:r>
              <a:rPr lang="zh-CN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小组组员</a:t>
            </a:r>
            <a:endParaRPr lang="zh-CN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66" name="图片占位符 50" descr="C:\Users\lenovo\Desktop\精英挑战赛\人气奖图片\微信图片_20210909151950.png微信图片_20210909151950"/>
          <p:cNvPicPr>
            <a:picLocks noGrp="1"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125018" y="1882775"/>
            <a:ext cx="2152015" cy="222631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653" h="4653">
                <a:moveTo>
                  <a:pt x="0" y="2327"/>
                </a:moveTo>
                <a:lnTo>
                  <a:pt x="2327" y="0"/>
                </a:lnTo>
                <a:lnTo>
                  <a:pt x="4653" y="2327"/>
                </a:lnTo>
                <a:lnTo>
                  <a:pt x="2327" y="4653"/>
                </a:lnTo>
                <a:lnTo>
                  <a:pt x="0" y="2327"/>
                </a:lnTo>
                <a:close/>
              </a:path>
              <a:path w="4653" h="4653">
                <a:moveTo>
                  <a:pt x="0" y="2327"/>
                </a:moveTo>
                <a:lnTo>
                  <a:pt x="2327" y="0"/>
                </a:lnTo>
                <a:lnTo>
                  <a:pt x="4653" y="2327"/>
                </a:lnTo>
                <a:lnTo>
                  <a:pt x="2327" y="4653"/>
                </a:lnTo>
                <a:lnTo>
                  <a:pt x="0" y="2327"/>
                </a:lnTo>
                <a:close/>
              </a:path>
            </a:pathLst>
          </a:custGeom>
        </p:spPr>
      </p:pic>
      <p:sp>
        <p:nvSpPr>
          <p:cNvPr id="67" name="文本框 66"/>
          <p:cNvSpPr txBox="1"/>
          <p:nvPr/>
        </p:nvSpPr>
        <p:spPr>
          <a:xfrm>
            <a:off x="7637780" y="4336415"/>
            <a:ext cx="1101090" cy="8629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>
              <a:lnSpc>
                <a:spcPct val="110000"/>
              </a:lnSpc>
            </a:pPr>
            <a:r>
              <a:rPr lang="zh-CN" altLang="en-US" sz="2400" b="1">
                <a:solidFill>
                  <a:srgbClr val="F8B219"/>
                </a:solidFill>
                <a:latin typeface="汉仪铸字招牌黑简" panose="00020600040101010101" charset="-122"/>
                <a:ea typeface="汉仪铸字招牌黑简" panose="00020600040101010101" charset="-122"/>
                <a:cs typeface="汉仪铸字招牌黑简" panose="00020600040101010101" charset="-122"/>
                <a:sym typeface="+mn-ea"/>
              </a:rPr>
              <a:t>孟许祥</a:t>
            </a:r>
            <a:endParaRPr lang="zh-CN" altLang="en-US" sz="2400" b="1">
              <a:solidFill>
                <a:srgbClr val="F8B219"/>
              </a:solidFill>
              <a:latin typeface="汉仪铸字招牌黑简" panose="00020600040101010101" charset="-122"/>
              <a:ea typeface="汉仪铸字招牌黑简" panose="00020600040101010101" charset="-122"/>
              <a:cs typeface="汉仪铸字招牌黑简" panose="00020600040101010101" charset="-122"/>
              <a:sym typeface="+mn-ea"/>
            </a:endParaRPr>
          </a:p>
          <a:p>
            <a:pPr marL="171450" indent="-171450" algn="ctr" defTabSz="1218565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l"/>
              <a:defRPr/>
            </a:pPr>
            <a:r>
              <a:rPr lang="zh-CN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小组组员</a:t>
            </a:r>
            <a:endParaRPr lang="zh-CN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7087870" y="2820035"/>
            <a:ext cx="2236470" cy="351790"/>
            <a:chOff x="1839" y="5033"/>
            <a:chExt cx="4347" cy="735"/>
          </a:xfrm>
        </p:grpSpPr>
        <p:sp>
          <p:nvSpPr>
            <p:cNvPr id="69" name="半闭框 68"/>
            <p:cNvSpPr/>
            <p:nvPr/>
          </p:nvSpPr>
          <p:spPr>
            <a:xfrm rot="18900000">
              <a:off x="1839" y="5034"/>
              <a:ext cx="735" cy="735"/>
            </a:xfrm>
            <a:prstGeom prst="halfFrame">
              <a:avLst>
                <a:gd name="adj1" fmla="val 7737"/>
                <a:gd name="adj2" fmla="val 8318"/>
              </a:avLst>
            </a:prstGeom>
            <a:solidFill>
              <a:srgbClr val="F8B2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0" name="半闭框 69"/>
            <p:cNvSpPr/>
            <p:nvPr/>
          </p:nvSpPr>
          <p:spPr>
            <a:xfrm rot="2700000" flipH="1">
              <a:off x="5452" y="5033"/>
              <a:ext cx="735" cy="735"/>
            </a:xfrm>
            <a:prstGeom prst="halfFrame">
              <a:avLst>
                <a:gd name="adj1" fmla="val 7737"/>
                <a:gd name="adj2" fmla="val 8318"/>
              </a:avLst>
            </a:prstGeom>
            <a:solidFill>
              <a:srgbClr val="F8B2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8" name="灯片编号占位符 27"/>
          <p:cNvSpPr>
            <a:spLocks noGrp="1"/>
          </p:cNvSpPr>
          <p:nvPr>
            <p:ph type="sldNum" sz="quarter" idx="11"/>
          </p:nvPr>
        </p:nvSpPr>
        <p:spPr>
          <a:xfrm>
            <a:off x="10761980" y="6408420"/>
            <a:ext cx="1311910" cy="365125"/>
          </a:xfrm>
        </p:spPr>
        <p:txBody>
          <a:bodyPr/>
          <a:p>
            <a:fld id="{0C913308-F349-4B6D-A68A-DD1791B4A57B}" type="slidenum">
              <a:rPr lang="zh-CN" altLang="en-US" b="1" smtClean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r>
              <a:rPr lang="en-US" altLang="zh-CN" b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/11</a:t>
            </a:r>
            <a:endParaRPr lang="en-US" altLang="zh-CN" b="1" dirty="0">
              <a:solidFill>
                <a:schemeClr val="bg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" name="矩形 19"/>
          <p:cNvSpPr/>
          <p:nvPr/>
        </p:nvSpPr>
        <p:spPr>
          <a:xfrm>
            <a:off x="2715895" y="1478280"/>
            <a:ext cx="2731770" cy="40366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" name="图片 5" descr="C:\Users\lenovo\Desktop\精英挑战赛\lQDPDhqqF5U5U77NAa3NASewRwuGhQLCHEj71l3ROBq7SQ_295_429.jpglQDPDhqqF5U5U77NAa3NASewRwuGhQLCHEj71l3ROBq7SQ_295_42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2698750" y="1499235"/>
            <a:ext cx="2748280" cy="399605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301" h="5170">
                <a:moveTo>
                  <a:pt x="4301" y="0"/>
                </a:moveTo>
                <a:lnTo>
                  <a:pt x="4301" y="5170"/>
                </a:lnTo>
                <a:lnTo>
                  <a:pt x="0" y="517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1" name="矩形 20"/>
          <p:cNvSpPr/>
          <p:nvPr/>
        </p:nvSpPr>
        <p:spPr>
          <a:xfrm>
            <a:off x="2698750" y="4601210"/>
            <a:ext cx="2759075" cy="913130"/>
          </a:xfrm>
          <a:prstGeom prst="rect">
            <a:avLst/>
          </a:prstGeom>
          <a:solidFill>
            <a:srgbClr val="14243E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TextBox 9"/>
          <p:cNvSpPr txBox="1"/>
          <p:nvPr/>
        </p:nvSpPr>
        <p:spPr>
          <a:xfrm>
            <a:off x="2818765" y="4668520"/>
            <a:ext cx="2491105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2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黄昌义</a:t>
            </a:r>
            <a:endParaRPr lang="zh-CN" altLang="en-US" sz="2000" b="1" dirty="0">
              <a:solidFill>
                <a:schemeClr val="accent2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3" name="TextBox 9"/>
          <p:cNvSpPr txBox="1"/>
          <p:nvPr/>
        </p:nvSpPr>
        <p:spPr>
          <a:xfrm>
            <a:off x="2810510" y="5048885"/>
            <a:ext cx="1966595" cy="3689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algn="l">
              <a:lnSpc>
                <a:spcPct val="160000"/>
              </a:lnSpc>
            </a:pPr>
            <a:r>
              <a:rPr lang="zh-CN" altLang="zh-CN" sz="1500" dirty="0">
                <a:solidFill>
                  <a:schemeClr val="accent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金牌讲师</a:t>
            </a:r>
            <a:endParaRPr lang="zh-CN" altLang="zh-CN" sz="1500" dirty="0">
              <a:solidFill>
                <a:schemeClr val="accent2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2701925" y="5068570"/>
            <a:ext cx="2744470" cy="0"/>
          </a:xfrm>
          <a:prstGeom prst="line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本框 48"/>
          <p:cNvSpPr txBox="1">
            <a:spLocks noChangeArrowheads="1"/>
          </p:cNvSpPr>
          <p:nvPr/>
        </p:nvSpPr>
        <p:spPr bwMode="auto">
          <a:xfrm>
            <a:off x="838796" y="260648"/>
            <a:ext cx="6572097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指导老师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63245" y="362585"/>
            <a:ext cx="105410" cy="499110"/>
          </a:xfrm>
          <a:prstGeom prst="rect">
            <a:avLst/>
          </a:prstGeom>
          <a:solidFill>
            <a:srgbClr val="F8B2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894070" y="2364105"/>
            <a:ext cx="4710430" cy="222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10000"/>
              </a:lnSpc>
            </a:pPr>
            <a:r>
              <a:rPr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拥有3年大型项目开发经验和4年教学经验，囊括互联网类、金融类、银行类等多个类目。</a:t>
            </a:r>
            <a:endParaRPr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10000"/>
              </a:lnSpc>
            </a:pPr>
            <a:r>
              <a:rPr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熟练应用Java相关主流框架，包括：SpringBoot、SpringCloud、SSM、MySQL、Redis、MQ和Docker等开发技术。</a:t>
            </a:r>
            <a:endParaRPr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10000"/>
              </a:lnSpc>
            </a:pPr>
            <a:r>
              <a:rPr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授课实战性强，将项目开发和教学相结合，快速带领学生达到学以致用的目的。</a:t>
            </a:r>
            <a:endParaRPr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8" name="灯片编号占位符 27"/>
          <p:cNvSpPr>
            <a:spLocks noGrp="1"/>
          </p:cNvSpPr>
          <p:nvPr>
            <p:ph type="sldNum" sz="quarter" idx="11"/>
          </p:nvPr>
        </p:nvSpPr>
        <p:spPr>
          <a:xfrm>
            <a:off x="10761980" y="6408420"/>
            <a:ext cx="1311910" cy="365125"/>
          </a:xfrm>
        </p:spPr>
        <p:txBody>
          <a:bodyPr/>
          <a:p>
            <a:fld id="{0C913308-F349-4B6D-A68A-DD1791B4A57B}" type="slidenum">
              <a:rPr lang="zh-CN" altLang="en-US" b="1" smtClean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r>
              <a:rPr lang="en-US" altLang="zh-CN" b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/11</a:t>
            </a:r>
            <a:endParaRPr lang="en-US" altLang="zh-CN" b="1" dirty="0">
              <a:solidFill>
                <a:schemeClr val="bg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480560" y="3433753"/>
            <a:ext cx="323088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ea"/>
              </a:rPr>
              <a:t>项目介绍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ea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5546725" y="2157730"/>
            <a:ext cx="1098550" cy="1098550"/>
          </a:xfrm>
          <a:prstGeom prst="ellipse">
            <a:avLst/>
          </a:prstGeom>
          <a:noFill/>
          <a:ln w="152400">
            <a:gradFill>
              <a:gsLst>
                <a:gs pos="0">
                  <a:srgbClr val="FECF40"/>
                </a:gs>
                <a:gs pos="100000">
                  <a:srgbClr val="846C21"/>
                </a:gs>
              </a:gsLst>
            </a:gra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CF40"/>
                    </a:gs>
                    <a:gs pos="100000">
                      <a:srgbClr val="F8B219"/>
                    </a:gs>
                  </a:gsLst>
                  <a:lin ang="5400000"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4000">
                <a:solidFill>
                  <a:schemeClr val="bg1"/>
                </a:solidFill>
              </a:rPr>
              <a:t>02</a:t>
            </a:r>
            <a:endParaRPr lang="en-US" altLang="zh-CN" sz="4000">
              <a:solidFill>
                <a:schemeClr val="bg1"/>
              </a:solidFill>
            </a:endParaRPr>
          </a:p>
        </p:txBody>
      </p:sp>
      <p:sp>
        <p:nvSpPr>
          <p:cNvPr id="28" name="灯片编号占位符 27"/>
          <p:cNvSpPr>
            <a:spLocks noGrp="1"/>
          </p:cNvSpPr>
          <p:nvPr>
            <p:ph type="sldNum" sz="quarter" idx="11"/>
          </p:nvPr>
        </p:nvSpPr>
        <p:spPr>
          <a:xfrm>
            <a:off x="10761980" y="6408420"/>
            <a:ext cx="1311910" cy="365125"/>
          </a:xfrm>
        </p:spPr>
        <p:txBody>
          <a:bodyPr/>
          <a:p>
            <a:fld id="{0C913308-F349-4B6D-A68A-DD1791B4A57B}" type="slidenum">
              <a:rPr lang="zh-CN" altLang="en-US" b="1" smtClean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r>
              <a:rPr lang="en-US" altLang="zh-CN" b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/11</a:t>
            </a:r>
            <a:endParaRPr lang="en-US" altLang="zh-CN" b="1" dirty="0">
              <a:solidFill>
                <a:schemeClr val="bg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" name="文本框 48"/>
          <p:cNvSpPr txBox="1">
            <a:spLocks noChangeArrowheads="1"/>
          </p:cNvSpPr>
          <p:nvPr/>
        </p:nvSpPr>
        <p:spPr bwMode="auto">
          <a:xfrm>
            <a:off x="838796" y="260648"/>
            <a:ext cx="6572097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宏鹏智能采集分析系统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63245" y="362585"/>
            <a:ext cx="105410" cy="499110"/>
          </a:xfrm>
          <a:prstGeom prst="rect">
            <a:avLst/>
          </a:prstGeom>
          <a:solidFill>
            <a:srgbClr val="F8B2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1021715" y="1324610"/>
            <a:ext cx="3265805" cy="2116066"/>
            <a:chOff x="753" y="2060"/>
            <a:chExt cx="5726" cy="3534"/>
          </a:xfrm>
        </p:grpSpPr>
        <p:grpSp>
          <p:nvGrpSpPr>
            <p:cNvPr id="3" name="组合 2"/>
            <p:cNvGrpSpPr/>
            <p:nvPr/>
          </p:nvGrpSpPr>
          <p:grpSpPr>
            <a:xfrm>
              <a:off x="753" y="2060"/>
              <a:ext cx="5726" cy="3534"/>
              <a:chOff x="477990" y="1637866"/>
              <a:chExt cx="3636037" cy="2244189"/>
            </a:xfrm>
          </p:grpSpPr>
          <p:sp>
            <p:nvSpPr>
              <p:cNvPr id="2" name="矩形 1"/>
              <p:cNvSpPr/>
              <p:nvPr/>
            </p:nvSpPr>
            <p:spPr>
              <a:xfrm>
                <a:off x="719088" y="1637866"/>
                <a:ext cx="3394939" cy="2244189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4" name="Group 60"/>
              <p:cNvGrpSpPr/>
              <p:nvPr/>
            </p:nvGrpSpPr>
            <p:grpSpPr>
              <a:xfrm>
                <a:off x="477990" y="1707244"/>
                <a:ext cx="1361697" cy="456256"/>
                <a:chOff x="1169580" y="866991"/>
                <a:chExt cx="990057" cy="331735"/>
              </a:xfrm>
              <a:effectLst>
                <a:outerShdw blurRad="50800" dist="76200" dir="2700000" sx="97000" sy="97000" algn="tl" rotWithShape="0">
                  <a:prstClr val="black">
                    <a:alpha val="44000"/>
                  </a:prstClr>
                </a:outerShdw>
              </a:effectLst>
            </p:grpSpPr>
            <p:sp>
              <p:nvSpPr>
                <p:cNvPr id="51" name="Pentagon 58"/>
                <p:cNvSpPr/>
                <p:nvPr/>
              </p:nvSpPr>
              <p:spPr>
                <a:xfrm>
                  <a:off x="1185003" y="880155"/>
                  <a:ext cx="974634" cy="318571"/>
                </a:xfrm>
                <a:prstGeom prst="homePlate">
                  <a:avLst>
                    <a:gd name="adj" fmla="val 25095"/>
                  </a:avLst>
                </a:prstGeom>
                <a:solidFill>
                  <a:srgbClr val="F8B219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52" name="Subtitle 2"/>
                <p:cNvSpPr txBox="1"/>
                <p:nvPr/>
              </p:nvSpPr>
              <p:spPr>
                <a:xfrm>
                  <a:off x="1169580" y="866991"/>
                  <a:ext cx="931477" cy="30723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342900" indent="-3429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kumimoji="0" lang="zh-CN" altLang="en-US" sz="1800" b="1" i="0" u="none" strike="noStrike" kern="1200" cap="none" spc="-15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项目背景</a:t>
                  </a:r>
                  <a:endParaRPr kumimoji="0" lang="zh-CN" altLang="en-US" sz="1800" b="1" i="0" u="none" strike="noStrike" kern="1200" cap="none" spc="-15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53" name="Right Triangle 61"/>
              <p:cNvSpPr/>
              <p:nvPr/>
            </p:nvSpPr>
            <p:spPr>
              <a:xfrm rot="10800000">
                <a:off x="489041" y="2163243"/>
                <a:ext cx="232350" cy="151928"/>
              </a:xfrm>
              <a:prstGeom prst="rtTriangle">
                <a:avLst/>
              </a:prstGeom>
              <a:solidFill>
                <a:srgbClr val="40404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7" name="文本框 6"/>
            <p:cNvSpPr txBox="1"/>
            <p:nvPr/>
          </p:nvSpPr>
          <p:spPr>
            <a:xfrm>
              <a:off x="1409" y="3056"/>
              <a:ext cx="4802" cy="1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sz="12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ea"/>
                </a:rPr>
                <a:t>为不断提升教学质量，需要对学生课上的行为进行统计和分析，通过分析结果对各班级授课过程提出优化建议。</a:t>
              </a:r>
              <a:endParaRPr sz="12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426585" y="1324610"/>
            <a:ext cx="3138170" cy="2115185"/>
            <a:chOff x="717" y="2060"/>
            <a:chExt cx="5762" cy="3534"/>
          </a:xfrm>
        </p:grpSpPr>
        <p:grpSp>
          <p:nvGrpSpPr>
            <p:cNvPr id="16" name="组合 15"/>
            <p:cNvGrpSpPr/>
            <p:nvPr/>
          </p:nvGrpSpPr>
          <p:grpSpPr>
            <a:xfrm>
              <a:off x="717" y="2060"/>
              <a:ext cx="5762" cy="3534"/>
              <a:chOff x="455445" y="1637866"/>
              <a:chExt cx="3658582" cy="2244189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719088" y="1637866"/>
                <a:ext cx="3394939" cy="2244189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8" name="Group 60"/>
              <p:cNvGrpSpPr/>
              <p:nvPr/>
            </p:nvGrpSpPr>
            <p:grpSpPr>
              <a:xfrm>
                <a:off x="455445" y="1707070"/>
                <a:ext cx="1384242" cy="456428"/>
                <a:chOff x="1153188" y="866865"/>
                <a:chExt cx="1006449" cy="331861"/>
              </a:xfrm>
              <a:effectLst>
                <a:outerShdw blurRad="50800" dist="76200" dir="2700000" sx="97000" sy="97000" algn="tl" rotWithShape="0">
                  <a:prstClr val="black">
                    <a:alpha val="44000"/>
                  </a:prstClr>
                </a:outerShdw>
              </a:effectLst>
            </p:grpSpPr>
            <p:sp>
              <p:nvSpPr>
                <p:cNvPr id="19" name="Pentagon 58"/>
                <p:cNvSpPr/>
                <p:nvPr/>
              </p:nvSpPr>
              <p:spPr>
                <a:xfrm>
                  <a:off x="1185003" y="880155"/>
                  <a:ext cx="974634" cy="318571"/>
                </a:xfrm>
                <a:prstGeom prst="homePlate">
                  <a:avLst>
                    <a:gd name="adj" fmla="val 25095"/>
                  </a:avLst>
                </a:prstGeom>
                <a:solidFill>
                  <a:srgbClr val="F8B219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4" name="Subtitle 2"/>
                <p:cNvSpPr txBox="1"/>
                <p:nvPr/>
              </p:nvSpPr>
              <p:spPr>
                <a:xfrm>
                  <a:off x="1153188" y="866865"/>
                  <a:ext cx="981335" cy="307249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342900" indent="-3429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kumimoji="0" lang="zh-CN" altLang="en-US" sz="1800" b="1" i="0" u="none" strike="noStrike" kern="1200" cap="none" spc="-15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项目需求</a:t>
                  </a:r>
                  <a:endParaRPr kumimoji="0" lang="en-US" altLang="zh-CN" sz="1800" b="1" i="0" u="none" strike="noStrike" kern="1200" cap="none" spc="-15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6" name="Right Triangle 61"/>
              <p:cNvSpPr/>
              <p:nvPr/>
            </p:nvSpPr>
            <p:spPr>
              <a:xfrm rot="10800000">
                <a:off x="489041" y="2163243"/>
                <a:ext cx="232350" cy="151928"/>
              </a:xfrm>
              <a:prstGeom prst="rtTriangle">
                <a:avLst/>
              </a:prstGeom>
              <a:solidFill>
                <a:srgbClr val="40404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27" name="文本框 26"/>
            <p:cNvSpPr txBox="1"/>
            <p:nvPr/>
          </p:nvSpPr>
          <p:spPr>
            <a:xfrm>
              <a:off x="1417" y="3060"/>
              <a:ext cx="4755" cy="1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sz="12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1、采集学生上课行为，分析结果</a:t>
              </a:r>
              <a:endParaRPr sz="12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>
                <a:lnSpc>
                  <a:spcPct val="150000"/>
                </a:lnSpc>
              </a:pPr>
              <a:r>
                <a:rPr sz="12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2、各校区可对班级和学生进行管理。</a:t>
              </a:r>
              <a:endParaRPr sz="12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>
                <a:lnSpc>
                  <a:spcPct val="150000"/>
                </a:lnSpc>
              </a:pPr>
              <a:r>
                <a:rPr sz="12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3、跟踪学生就业情况。</a:t>
              </a:r>
              <a:endParaRPr sz="12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7793990" y="1390015"/>
            <a:ext cx="3145790" cy="2050415"/>
            <a:chOff x="734" y="2060"/>
            <a:chExt cx="5745" cy="3534"/>
          </a:xfrm>
        </p:grpSpPr>
        <p:grpSp>
          <p:nvGrpSpPr>
            <p:cNvPr id="29" name="组合 28"/>
            <p:cNvGrpSpPr/>
            <p:nvPr/>
          </p:nvGrpSpPr>
          <p:grpSpPr>
            <a:xfrm>
              <a:off x="734" y="2060"/>
              <a:ext cx="5745" cy="3534"/>
              <a:chOff x="466007" y="1637866"/>
              <a:chExt cx="3648020" cy="2244189"/>
            </a:xfrm>
          </p:grpSpPr>
          <p:sp>
            <p:nvSpPr>
              <p:cNvPr id="30" name="矩形 29"/>
              <p:cNvSpPr/>
              <p:nvPr/>
            </p:nvSpPr>
            <p:spPr>
              <a:xfrm>
                <a:off x="719088" y="1637866"/>
                <a:ext cx="3394939" cy="2244189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1" name="Group 60"/>
              <p:cNvGrpSpPr/>
              <p:nvPr/>
            </p:nvGrpSpPr>
            <p:grpSpPr>
              <a:xfrm>
                <a:off x="466007" y="1707077"/>
                <a:ext cx="1373680" cy="456422"/>
                <a:chOff x="1160868" y="866870"/>
                <a:chExt cx="998769" cy="331856"/>
              </a:xfrm>
              <a:effectLst>
                <a:outerShdw blurRad="50800" dist="76200" dir="2700000" sx="97000" sy="97000" algn="tl" rotWithShape="0">
                  <a:prstClr val="black">
                    <a:alpha val="44000"/>
                  </a:prstClr>
                </a:outerShdw>
              </a:effectLst>
            </p:grpSpPr>
            <p:sp>
              <p:nvSpPr>
                <p:cNvPr id="32" name="Pentagon 58"/>
                <p:cNvSpPr/>
                <p:nvPr/>
              </p:nvSpPr>
              <p:spPr>
                <a:xfrm>
                  <a:off x="1185003" y="880155"/>
                  <a:ext cx="974634" cy="318571"/>
                </a:xfrm>
                <a:prstGeom prst="homePlate">
                  <a:avLst>
                    <a:gd name="adj" fmla="val 25095"/>
                  </a:avLst>
                </a:prstGeom>
                <a:solidFill>
                  <a:srgbClr val="F8B219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Subtitle 2"/>
                <p:cNvSpPr txBox="1"/>
                <p:nvPr/>
              </p:nvSpPr>
              <p:spPr>
                <a:xfrm>
                  <a:off x="1160868" y="866870"/>
                  <a:ext cx="968170" cy="307249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342900" indent="-3429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kumimoji="0" lang="zh-CN" altLang="en-US" sz="1800" b="1" i="0" u="none" strike="noStrike" kern="1200" cap="none" spc="-15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项目架构</a:t>
                  </a:r>
                  <a:endParaRPr kumimoji="0" lang="en-US" altLang="zh-CN" sz="1800" b="1" i="0" u="none" strike="noStrike" kern="1200" cap="none" spc="-15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4" name="Right Triangle 61"/>
              <p:cNvSpPr/>
              <p:nvPr/>
            </p:nvSpPr>
            <p:spPr>
              <a:xfrm rot="10800000">
                <a:off x="489041" y="2163243"/>
                <a:ext cx="232350" cy="151928"/>
              </a:xfrm>
              <a:prstGeom prst="rtTriangle">
                <a:avLst/>
              </a:prstGeom>
              <a:solidFill>
                <a:srgbClr val="40404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35" name="文本框 34"/>
            <p:cNvSpPr txBox="1"/>
            <p:nvPr/>
          </p:nvSpPr>
          <p:spPr>
            <a:xfrm>
              <a:off x="1417" y="3060"/>
              <a:ext cx="4755" cy="15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sz="12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宏鹏智能数据分析系统由“智能采集分析系统”和“照片采集识别系统”两个项目组成。</a:t>
              </a:r>
              <a:endParaRPr sz="12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1049020" y="3902710"/>
            <a:ext cx="3098800" cy="2221983"/>
            <a:chOff x="753" y="2054"/>
            <a:chExt cx="5703" cy="3534"/>
          </a:xfrm>
        </p:grpSpPr>
        <p:grpSp>
          <p:nvGrpSpPr>
            <p:cNvPr id="67" name="组合 66"/>
            <p:cNvGrpSpPr/>
            <p:nvPr/>
          </p:nvGrpSpPr>
          <p:grpSpPr>
            <a:xfrm>
              <a:off x="753" y="2054"/>
              <a:ext cx="5703" cy="3534"/>
              <a:chOff x="477990" y="1634093"/>
              <a:chExt cx="3621702" cy="2244189"/>
            </a:xfrm>
          </p:grpSpPr>
          <p:sp>
            <p:nvSpPr>
              <p:cNvPr id="68" name="矩形 67"/>
              <p:cNvSpPr/>
              <p:nvPr/>
            </p:nvSpPr>
            <p:spPr>
              <a:xfrm>
                <a:off x="704753" y="1634093"/>
                <a:ext cx="3394939" cy="2244189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69" name="Group 60"/>
              <p:cNvGrpSpPr/>
              <p:nvPr/>
            </p:nvGrpSpPr>
            <p:grpSpPr>
              <a:xfrm>
                <a:off x="477990" y="1707244"/>
                <a:ext cx="1361697" cy="456256"/>
                <a:chOff x="1169580" y="866991"/>
                <a:chExt cx="990057" cy="331735"/>
              </a:xfrm>
              <a:effectLst>
                <a:outerShdw blurRad="50800" dist="76200" dir="2700000" sx="97000" sy="97000" algn="tl" rotWithShape="0">
                  <a:prstClr val="black">
                    <a:alpha val="44000"/>
                  </a:prstClr>
                </a:outerShdw>
              </a:effectLst>
            </p:grpSpPr>
            <p:sp>
              <p:nvSpPr>
                <p:cNvPr id="70" name="Pentagon 58"/>
                <p:cNvSpPr/>
                <p:nvPr/>
              </p:nvSpPr>
              <p:spPr>
                <a:xfrm>
                  <a:off x="1185003" y="880155"/>
                  <a:ext cx="974634" cy="318571"/>
                </a:xfrm>
                <a:prstGeom prst="homePlate">
                  <a:avLst>
                    <a:gd name="adj" fmla="val 25095"/>
                  </a:avLst>
                </a:prstGeom>
                <a:solidFill>
                  <a:srgbClr val="F8B219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71" name="Subtitle 2"/>
                <p:cNvSpPr txBox="1"/>
                <p:nvPr/>
              </p:nvSpPr>
              <p:spPr>
                <a:xfrm>
                  <a:off x="1169580" y="866991"/>
                  <a:ext cx="931477" cy="30723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342900" indent="-3429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kumimoji="0" lang="zh-CN" altLang="en-US" sz="1800" b="1" i="0" u="none" strike="noStrike" kern="1200" cap="none" spc="-15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使用技术</a:t>
                  </a:r>
                  <a:endParaRPr kumimoji="0" lang="zh-CN" altLang="en-US" sz="1800" b="1" i="0" u="none" strike="noStrike" kern="1200" cap="none" spc="-15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72" name="Right Triangle 61"/>
              <p:cNvSpPr/>
              <p:nvPr/>
            </p:nvSpPr>
            <p:spPr>
              <a:xfrm rot="10800000">
                <a:off x="489041" y="2163243"/>
                <a:ext cx="232350" cy="151928"/>
              </a:xfrm>
              <a:prstGeom prst="rtTriangle">
                <a:avLst/>
              </a:prstGeom>
              <a:solidFill>
                <a:srgbClr val="40404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73" name="文本框 72"/>
            <p:cNvSpPr txBox="1"/>
            <p:nvPr/>
          </p:nvSpPr>
          <p:spPr>
            <a:xfrm>
              <a:off x="1417" y="2799"/>
              <a:ext cx="4755" cy="27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sz="12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使用单体架构模式进行开发，涉及SpringBoot、SSM</a:t>
              </a:r>
              <a:r>
                <a:rPr lang="zh-CN" sz="12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、</a:t>
              </a:r>
              <a:r>
                <a:rPr sz="12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SpringSecurity、SpringTask、MySQL、Redis、MongoDB、WebSocket、Vue、Elementui、阿里OSS、百度AI等技术开发。</a:t>
              </a:r>
              <a:endParaRPr sz="12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4426585" y="3902710"/>
            <a:ext cx="3137535" cy="2221865"/>
            <a:chOff x="717" y="2060"/>
            <a:chExt cx="5762" cy="3534"/>
          </a:xfrm>
        </p:grpSpPr>
        <p:grpSp>
          <p:nvGrpSpPr>
            <p:cNvPr id="75" name="组合 74"/>
            <p:cNvGrpSpPr/>
            <p:nvPr/>
          </p:nvGrpSpPr>
          <p:grpSpPr>
            <a:xfrm>
              <a:off x="717" y="2060"/>
              <a:ext cx="5762" cy="3534"/>
              <a:chOff x="455445" y="1637866"/>
              <a:chExt cx="3658582" cy="2244189"/>
            </a:xfrm>
          </p:grpSpPr>
          <p:sp>
            <p:nvSpPr>
              <p:cNvPr id="76" name="矩形 75"/>
              <p:cNvSpPr/>
              <p:nvPr/>
            </p:nvSpPr>
            <p:spPr>
              <a:xfrm>
                <a:off x="719088" y="1637866"/>
                <a:ext cx="3394939" cy="2244189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77" name="Group 60"/>
              <p:cNvGrpSpPr/>
              <p:nvPr/>
            </p:nvGrpSpPr>
            <p:grpSpPr>
              <a:xfrm>
                <a:off x="455445" y="1707070"/>
                <a:ext cx="1384242" cy="456428"/>
                <a:chOff x="1153188" y="866865"/>
                <a:chExt cx="1006449" cy="331861"/>
              </a:xfrm>
              <a:effectLst>
                <a:outerShdw blurRad="50800" dist="76200" dir="2700000" sx="97000" sy="97000" algn="tl" rotWithShape="0">
                  <a:prstClr val="black">
                    <a:alpha val="44000"/>
                  </a:prstClr>
                </a:outerShdw>
              </a:effectLst>
            </p:grpSpPr>
            <p:sp>
              <p:nvSpPr>
                <p:cNvPr id="78" name="Pentagon 58"/>
                <p:cNvSpPr/>
                <p:nvPr/>
              </p:nvSpPr>
              <p:spPr>
                <a:xfrm>
                  <a:off x="1185003" y="880155"/>
                  <a:ext cx="974634" cy="318571"/>
                </a:xfrm>
                <a:prstGeom prst="homePlate">
                  <a:avLst>
                    <a:gd name="adj" fmla="val 25095"/>
                  </a:avLst>
                </a:prstGeom>
                <a:solidFill>
                  <a:srgbClr val="F8B219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79" name="Subtitle 2"/>
                <p:cNvSpPr txBox="1"/>
                <p:nvPr/>
              </p:nvSpPr>
              <p:spPr>
                <a:xfrm>
                  <a:off x="1153188" y="866865"/>
                  <a:ext cx="981335" cy="307249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342900" indent="-3429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kumimoji="0" lang="zh-CN" altLang="en-US" sz="1800" b="1" i="0" u="none" strike="noStrike" kern="1200" cap="none" spc="-15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项目亮点</a:t>
                  </a:r>
                  <a:endParaRPr kumimoji="0" lang="zh-CN" altLang="en-US" sz="1800" b="1" i="0" u="none" strike="noStrike" kern="1200" cap="none" spc="-15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80" name="Right Triangle 61"/>
              <p:cNvSpPr/>
              <p:nvPr/>
            </p:nvSpPr>
            <p:spPr>
              <a:xfrm rot="10800000">
                <a:off x="489041" y="2163243"/>
                <a:ext cx="232350" cy="151928"/>
              </a:xfrm>
              <a:prstGeom prst="rtTriangle">
                <a:avLst/>
              </a:prstGeom>
              <a:solidFill>
                <a:srgbClr val="40404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81" name="文本框 80"/>
            <p:cNvSpPr txBox="1"/>
            <p:nvPr/>
          </p:nvSpPr>
          <p:spPr>
            <a:xfrm>
              <a:off x="1417" y="3060"/>
              <a:ext cx="4755" cy="1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sz="12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1、百度AI人脸识别</a:t>
              </a:r>
              <a:endParaRPr sz="12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>
                <a:lnSpc>
                  <a:spcPct val="150000"/>
                </a:lnSpc>
              </a:pPr>
              <a:r>
                <a:rPr sz="12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2、MQ异步消息队列推送</a:t>
              </a:r>
              <a:endParaRPr sz="12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>
                <a:lnSpc>
                  <a:spcPct val="150000"/>
                </a:lnSpc>
              </a:pPr>
              <a:r>
                <a:rPr sz="12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3、WebSocket长连接</a:t>
              </a:r>
              <a:endParaRPr sz="12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>
                <a:lnSpc>
                  <a:spcPct val="150000"/>
                </a:lnSpc>
              </a:pPr>
              <a:r>
                <a:rPr sz="12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4、MongoDB大数据存储分析</a:t>
              </a:r>
              <a:endParaRPr sz="12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7851775" y="3902710"/>
            <a:ext cx="3204211" cy="2133600"/>
            <a:chOff x="770" y="2060"/>
            <a:chExt cx="5996" cy="3993"/>
          </a:xfrm>
        </p:grpSpPr>
        <p:grpSp>
          <p:nvGrpSpPr>
            <p:cNvPr id="84" name="组合 83"/>
            <p:cNvGrpSpPr/>
            <p:nvPr/>
          </p:nvGrpSpPr>
          <p:grpSpPr>
            <a:xfrm>
              <a:off x="770" y="2060"/>
              <a:ext cx="5996" cy="3993"/>
              <a:chOff x="489041" y="1637866"/>
              <a:chExt cx="3806928" cy="2535466"/>
            </a:xfrm>
          </p:grpSpPr>
          <p:sp>
            <p:nvSpPr>
              <p:cNvPr id="85" name="矩形 84"/>
              <p:cNvSpPr/>
              <p:nvPr/>
            </p:nvSpPr>
            <p:spPr>
              <a:xfrm>
                <a:off x="719147" y="1637866"/>
                <a:ext cx="3576822" cy="2535466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7" name="Pentagon 58"/>
              <p:cNvSpPr/>
              <p:nvPr/>
            </p:nvSpPr>
            <p:spPr>
              <a:xfrm>
                <a:off x="498849" y="1725400"/>
                <a:ext cx="2951387" cy="438424"/>
              </a:xfrm>
              <a:prstGeom prst="homePlate">
                <a:avLst>
                  <a:gd name="adj" fmla="val 25095"/>
                </a:avLst>
              </a:prstGeom>
              <a:solidFill>
                <a:srgbClr val="F8B21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89" name="Right Triangle 61"/>
              <p:cNvSpPr/>
              <p:nvPr/>
            </p:nvSpPr>
            <p:spPr>
              <a:xfrm rot="10800000">
                <a:off x="489041" y="2163243"/>
                <a:ext cx="232350" cy="151928"/>
              </a:xfrm>
              <a:prstGeom prst="rtTriangle">
                <a:avLst/>
              </a:prstGeom>
              <a:solidFill>
                <a:srgbClr val="40404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90" name="文本框 89"/>
            <p:cNvSpPr txBox="1"/>
            <p:nvPr/>
          </p:nvSpPr>
          <p:spPr>
            <a:xfrm>
              <a:off x="1417" y="3060"/>
              <a:ext cx="4755" cy="1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sz="12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各项目使用单体架构模型进行开发，项目间使用MQ进行解耦推送。</a:t>
              </a:r>
              <a:endParaRPr sz="12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sp>
        <p:nvSpPr>
          <p:cNvPr id="94" name="Subtitle 2"/>
          <p:cNvSpPr txBox="1"/>
          <p:nvPr/>
        </p:nvSpPr>
        <p:spPr>
          <a:xfrm>
            <a:off x="7842548" y="3960951"/>
            <a:ext cx="2421889" cy="355600"/>
          </a:xfrm>
          <a:prstGeom prst="rect">
            <a:avLst/>
          </a:prstGeom>
          <a:effectLst>
            <a:outerShdw blurRad="50800" dist="76200" dir="2700000" sx="97000" sy="97000" algn="tl" rotWithShape="0">
              <a:prstClr val="black">
                <a:alpha val="44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18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n-ea"/>
                <a:sym typeface="+mn-ea"/>
              </a:rPr>
              <a:t>技术架构</a:t>
            </a:r>
            <a:r>
              <a:rPr lang="en-US" altLang="zh-CN" sz="18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n-ea"/>
                <a:sym typeface="+mn-ea"/>
              </a:rPr>
              <a:t>/</a:t>
            </a:r>
            <a:r>
              <a:rPr lang="zh-CN" altLang="en-US" sz="18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n-ea"/>
                <a:sym typeface="+mn-ea"/>
              </a:rPr>
              <a:t>设计思想</a:t>
            </a:r>
            <a:endParaRPr kumimoji="0" lang="en-US" altLang="zh-CN" sz="1800" b="1" i="0" u="none" strike="noStrike" kern="1200" cap="none" spc="-15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5" name="灯片编号占位符 94"/>
          <p:cNvSpPr>
            <a:spLocks noGrp="1"/>
          </p:cNvSpPr>
          <p:nvPr>
            <p:ph type="sldNum" sz="quarter" idx="11"/>
          </p:nvPr>
        </p:nvSpPr>
        <p:spPr>
          <a:xfrm>
            <a:off x="10761980" y="6408420"/>
            <a:ext cx="1311910" cy="365125"/>
          </a:xfrm>
        </p:spPr>
        <p:txBody>
          <a:bodyPr/>
          <a:p>
            <a:fld id="{0C913308-F349-4B6D-A68A-DD1791B4A57B}" type="slidenum">
              <a:rPr lang="zh-CN" altLang="en-US" b="1" smtClean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r>
              <a:rPr lang="en-US" altLang="zh-CN" b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/12</a:t>
            </a:r>
            <a:endParaRPr lang="en-US" altLang="zh-CN" b="1" dirty="0">
              <a:solidFill>
                <a:schemeClr val="bg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7660,&quot;width&quot;:18000}"/>
</p:tagLst>
</file>

<file path=ppt/theme/theme1.xml><?xml version="1.0" encoding="utf-8"?>
<a:theme xmlns:a="http://schemas.openxmlformats.org/drawingml/2006/main" name="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5v0vevt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1024</Words>
  <Application>WPS 演示</Application>
  <PresentationFormat>宽屏</PresentationFormat>
  <Paragraphs>128</Paragraphs>
  <Slides>13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华文细黑</vt:lpstr>
      <vt:lpstr>汉仪铸字招牌黑简</vt:lpstr>
      <vt:lpstr>黑体</vt:lpstr>
      <vt:lpstr>Arial Unicode MS</vt:lpstr>
      <vt:lpstr>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W.G</cp:lastModifiedBy>
  <cp:revision>195</cp:revision>
  <dcterms:created xsi:type="dcterms:W3CDTF">2019-05-24T06:29:00Z</dcterms:created>
  <dcterms:modified xsi:type="dcterms:W3CDTF">2021-09-13T04:02:38Z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2052-11.1.0.10700</vt:lpwstr>
  </property>
  <property fmtid="{D5CDD505-2E9C-101B-9397-08002B2CF9AE}" pid="3" name="ICV">
    <vt:lpwstr>D793345D93594676BF37B2FA512A205A</vt:lpwstr>
  </property>
</Properties>
</file>