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4" r:id="rId3"/>
    <p:sldId id="419" r:id="rId4"/>
    <p:sldId id="408" r:id="rId6"/>
    <p:sldId id="386" r:id="rId7"/>
    <p:sldId id="439" r:id="rId8"/>
    <p:sldId id="430" r:id="rId9"/>
    <p:sldId id="432" r:id="rId10"/>
    <p:sldId id="448" r:id="rId11"/>
    <p:sldId id="433" r:id="rId12"/>
    <p:sldId id="435" r:id="rId13"/>
    <p:sldId id="459" r:id="rId14"/>
    <p:sldId id="436" r:id="rId15"/>
    <p:sldId id="449" r:id="rId16"/>
    <p:sldId id="450" r:id="rId17"/>
    <p:sldId id="451" r:id="rId18"/>
    <p:sldId id="454" r:id="rId19"/>
    <p:sldId id="452" r:id="rId20"/>
    <p:sldId id="453" r:id="rId21"/>
    <p:sldId id="455" r:id="rId22"/>
    <p:sldId id="458" r:id="rId23"/>
    <p:sldId id="36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219"/>
    <a:srgbClr val="FDDA5A"/>
    <a:srgbClr val="C93A26"/>
    <a:srgbClr val="DB4243"/>
    <a:srgbClr val="D40606"/>
    <a:srgbClr val="AC3036"/>
    <a:srgbClr val="EE0004"/>
    <a:srgbClr val="FF6400"/>
    <a:srgbClr val="FCEA72"/>
    <a:srgbClr val="151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75" d="100"/>
          <a:sy n="75" d="100"/>
        </p:scale>
        <p:origin x="1296" y="984"/>
      </p:cViewPr>
      <p:guideLst>
        <p:guide orient="horz" pos="22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" name="图片 33" descr="课工场LOGO（白）"/>
          <p:cNvPicPr>
            <a:picLocks noChangeAspect="1"/>
          </p:cNvPicPr>
          <p:nvPr userDrawn="1"/>
        </p:nvPicPr>
        <p:blipFill>
          <a:blip r:embed="rId5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占位符 2" descr="C:\Users\Administrator\Desktop\精英挑战赛PPT模板-assets\bg.jpgbg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318"/>
            <a:ext cx="12191365" cy="68573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00600" y="5062855"/>
            <a:ext cx="2590800" cy="417830"/>
            <a:chOff x="7534" y="7973"/>
            <a:chExt cx="4080" cy="658"/>
          </a:xfrm>
        </p:grpSpPr>
        <p:sp>
          <p:nvSpPr>
            <p:cNvPr id="13" name="圆角矩形 12"/>
            <p:cNvSpPr/>
            <p:nvPr/>
          </p:nvSpPr>
          <p:spPr>
            <a:xfrm>
              <a:off x="7534" y="7973"/>
              <a:ext cx="4081" cy="659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6000"/>
              </a:schemeClr>
            </a:solidFill>
            <a:ln w="12700">
              <a:gradFill>
                <a:gsLst>
                  <a:gs pos="0">
                    <a:srgbClr val="FCEA72"/>
                  </a:gs>
                  <a:gs pos="100000">
                    <a:srgbClr val="F8B219"/>
                  </a:gs>
                </a:gsLst>
                <a:lin ang="8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81" y="8036"/>
              <a:ext cx="35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匠心筑梦 创薪未来</a:t>
              </a:r>
              <a:endPara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</a:t>
            </a:r>
            <a:r>
              <a:rPr lang="zh-CN" altLang="en-US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课工场杯</a:t>
            </a:r>
            <a:r>
              <a:rPr lang="en-US" altLang="zh-CN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”</a:t>
            </a:r>
            <a:r>
              <a:rPr lang="zh-CN" altLang="en-US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第二届全国IT精英挑战赛</a:t>
            </a:r>
            <a:endParaRPr lang="zh-CN" altLang="en-US" sz="2400" b="1" cap="all" dirty="0"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88285" y="4631055"/>
            <a:ext cx="661543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1000" dirty="0">
                <a:solidFill>
                  <a:srgbClr val="FFFFFF"/>
                </a:solidFill>
                <a:cs typeface="+mn-ea"/>
                <a:sym typeface="+mn-lt"/>
              </a:rPr>
              <a:t>The second national IT elite challenge</a:t>
            </a:r>
            <a:endParaRPr lang="zh-CN" altLang="en-US" sz="1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2"/>
          <a:srcRect t="26286" b="31257"/>
          <a:stretch>
            <a:fillRect/>
          </a:stretch>
        </p:blipFill>
        <p:spPr>
          <a:xfrm>
            <a:off x="10640907" y="189442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tex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58" y="1584960"/>
            <a:ext cx="8020685" cy="268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0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文档介绍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46725" y="2157730"/>
            <a:ext cx="1098550" cy="1098550"/>
          </a:xfrm>
          <a:prstGeom prst="ellipse">
            <a:avLst/>
          </a:prstGeom>
          <a:noFill/>
          <a:ln w="15240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F8B21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bg1"/>
                </a:solidFill>
              </a:rPr>
              <a:t>03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初始化系统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ini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2346960"/>
            <a:ext cx="7010400" cy="216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835" y="260350"/>
            <a:ext cx="7397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1.1 rsync 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配置内容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. rsync conf fi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90" y="2839085"/>
            <a:ext cx="10092055" cy="259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48321" y="260648"/>
            <a:ext cx="6572097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1.2 </a:t>
            </a:r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验证 </a:t>
            </a:r>
            <a:r>
              <a:rPr lang="en-US" altLang="zh-CN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Rsync </a:t>
            </a:r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同步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2. rsync backup chec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069340"/>
            <a:ext cx="10058400" cy="514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835" y="258445"/>
            <a:ext cx="918908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2.1 Docker </a:t>
            </a:r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运行 </a:t>
            </a:r>
            <a:r>
              <a:rPr lang="en-US" altLang="zh-CN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Nginx </a:t>
            </a:r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容器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dock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921635"/>
            <a:ext cx="10058400" cy="101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835" y="260350"/>
            <a:ext cx="933259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3.1 LVS Keepalived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vs_real_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045" y="1582420"/>
            <a:ext cx="853948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835" y="260350"/>
            <a:ext cx="933259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3.2 LVS Keepalived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4. Keepalived Master 上有 V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988695"/>
            <a:ext cx="10058400" cy="513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3.3 LVS Keepalived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heck nginx in server 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130" y="2316480"/>
            <a:ext cx="9349740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4.1 Kubernetes</a:t>
            </a:r>
            <a:endParaRPr 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Nginx po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1881505"/>
            <a:ext cx="5560695" cy="3293110"/>
          </a:xfrm>
          <a:prstGeom prst="rect">
            <a:avLst/>
          </a:prstGeom>
        </p:spPr>
      </p:pic>
      <p:pic>
        <p:nvPicPr>
          <p:cNvPr id="3" name="图片 2" descr="nginx serv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55" y="2406650"/>
            <a:ext cx="5224780" cy="204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4.2 Kubernetes</a:t>
            </a:r>
            <a:endParaRPr lang="en-US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PV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8620" y="1280795"/>
            <a:ext cx="6226810" cy="2051685"/>
          </a:xfrm>
          <a:prstGeom prst="rect">
            <a:avLst/>
          </a:prstGeom>
        </p:spPr>
      </p:pic>
      <p:pic>
        <p:nvPicPr>
          <p:cNvPr id="3" name="图片 2" descr="Snipaste_2021-09-17_11-27-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3646170"/>
            <a:ext cx="739076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 flipH="1">
            <a:off x="2355850" y="1664335"/>
            <a:ext cx="76835" cy="721360"/>
          </a:xfrm>
          <a:prstGeom prst="round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4420" y="1420495"/>
            <a:ext cx="1106170" cy="29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eaVert" wrap="square" rtlCol="0" anchor="ctr" anchorCtr="0">
            <a:spAutoFit/>
          </a:bodyPr>
          <a:p>
            <a:pPr algn="ctr"/>
            <a:r>
              <a:rPr lang="zh-CN" altLang="en-US" sz="6000">
                <a:solidFill>
                  <a:schemeClr val="bg1"/>
                </a:solidFill>
              </a:rPr>
              <a:t>目</a:t>
            </a:r>
            <a:r>
              <a:rPr lang="en-US" altLang="zh-CN" sz="6000">
                <a:solidFill>
                  <a:schemeClr val="bg1"/>
                </a:solidFill>
              </a:rPr>
              <a:t>  </a:t>
            </a:r>
            <a:r>
              <a:rPr lang="zh-CN" altLang="en-US" sz="6000">
                <a:solidFill>
                  <a:schemeClr val="bg1"/>
                </a:solidFill>
              </a:rPr>
              <a:t>录</a:t>
            </a:r>
            <a:endParaRPr lang="zh-CN" altLang="en-US" sz="6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6085" y="1764030"/>
            <a:ext cx="736600" cy="3185160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p>
            <a:pPr algn="ctr"/>
            <a:r>
              <a:rPr lang="en-US" sz="3600">
                <a:solidFill>
                  <a:schemeClr val="bg1"/>
                </a:solidFill>
              </a:rPr>
              <a:t>CONTENT</a:t>
            </a: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5510" y="1879600"/>
            <a:ext cx="3241040" cy="770890"/>
            <a:chOff x="7426" y="2960"/>
            <a:chExt cx="5104" cy="1214"/>
          </a:xfrm>
        </p:grpSpPr>
        <p:sp>
          <p:nvSpPr>
            <p:cNvPr id="10" name="文本框 9"/>
            <p:cNvSpPr txBox="1"/>
            <p:nvPr/>
          </p:nvSpPr>
          <p:spPr>
            <a:xfrm>
              <a:off x="9122" y="3059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团队介绍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426" y="2960"/>
              <a:ext cx="1214" cy="121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ECF40"/>
                      </a:gs>
                      <a:gs pos="100000">
                        <a:srgbClr val="F8B219"/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</a:rPr>
                <a:t>01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9160" y="2911475"/>
            <a:ext cx="3241040" cy="770890"/>
            <a:chOff x="7416" y="3757"/>
            <a:chExt cx="5104" cy="1214"/>
          </a:xfrm>
        </p:grpSpPr>
        <p:sp>
          <p:nvSpPr>
            <p:cNvPr id="8" name="文本框 7"/>
            <p:cNvSpPr txBox="1"/>
            <p:nvPr/>
          </p:nvSpPr>
          <p:spPr>
            <a:xfrm>
              <a:off x="9112" y="3856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8B219"/>
                  </a:solidFill>
                  <a:effectLst/>
                  <a:uLnTx/>
                  <a:uFillTx/>
                  <a:latin typeface="+mn-ea"/>
                  <a:cs typeface="+mn-ea"/>
                </a:rPr>
                <a:t>项目介绍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8B219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416" y="3757"/>
              <a:ext cx="1214" cy="121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ECF40"/>
                      </a:gs>
                      <a:gs pos="100000">
                        <a:srgbClr val="F8B219"/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</a:rPr>
                <a:t>02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15510" y="4006215"/>
            <a:ext cx="3241040" cy="770890"/>
            <a:chOff x="7416" y="3757"/>
            <a:chExt cx="5104" cy="1214"/>
          </a:xfrm>
        </p:grpSpPr>
        <p:sp>
          <p:nvSpPr>
            <p:cNvPr id="16" name="文本框 15"/>
            <p:cNvSpPr txBox="1"/>
            <p:nvPr/>
          </p:nvSpPr>
          <p:spPr>
            <a:xfrm>
              <a:off x="9112" y="3856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416" y="3757"/>
              <a:ext cx="1214" cy="121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ECF40"/>
                      </a:gs>
                      <a:gs pos="100000">
                        <a:srgbClr val="F8B219"/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</a:rPr>
                <a:t>03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Iptables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iptables rules n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80" y="1369695"/>
            <a:ext cx="10058400" cy="1751330"/>
          </a:xfrm>
          <a:prstGeom prst="rect">
            <a:avLst/>
          </a:prstGeom>
        </p:spPr>
      </p:pic>
      <p:pic>
        <p:nvPicPr>
          <p:cNvPr id="3" name="图片 2" descr="check_iptab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3896995"/>
            <a:ext cx="826008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8285" y="3074670"/>
            <a:ext cx="6615430" cy="1361440"/>
            <a:chOff x="4391" y="6487"/>
            <a:chExt cx="10418" cy="2144"/>
          </a:xfrm>
        </p:grpSpPr>
        <p:grpSp>
          <p:nvGrpSpPr>
            <p:cNvPr id="7" name="组合 6"/>
            <p:cNvGrpSpPr/>
            <p:nvPr/>
          </p:nvGrpSpPr>
          <p:grpSpPr>
            <a:xfrm>
              <a:off x="7560" y="7973"/>
              <a:ext cx="4080" cy="658"/>
              <a:chOff x="7534" y="7973"/>
              <a:chExt cx="4080" cy="65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7534" y="7973"/>
                <a:ext cx="4081" cy="65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26000"/>
                </a:schemeClr>
              </a:solidFill>
              <a:ln w="12700">
                <a:gradFill>
                  <a:gsLst>
                    <a:gs pos="0">
                      <a:srgbClr val="FCEA72"/>
                    </a:gs>
                    <a:gs pos="100000">
                      <a:srgbClr val="F8B219"/>
                    </a:gs>
                  </a:gsLst>
                  <a:lin ang="8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3765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781" y="8036"/>
                <a:ext cx="358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defTabSz="913765"/>
                <a:r>
                  <a:rPr lang="zh-CN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匠心筑梦 创薪未来</a:t>
                </a:r>
                <a:endParaRPr 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79" y="6487"/>
              <a:ext cx="9392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dist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“</a:t>
              </a:r>
              <a:r>
                <a:rPr lang="zh-CN" altLang="en-US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课工场杯</a:t>
              </a:r>
              <a:r>
                <a:rPr lang="en-US" altLang="zh-CN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”</a:t>
              </a:r>
              <a:r>
                <a:rPr lang="zh-CN" altLang="en-US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第二届全国IT精英挑战赛</a:t>
              </a:r>
              <a:endParaRPr lang="zh-CN" altLang="en-US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391" y="7293"/>
              <a:ext cx="10418" cy="38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 defTabSz="913765">
                <a:defRPr/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The second national IT elite challenge</a:t>
              </a:r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0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46725" y="2157730"/>
            <a:ext cx="1098550" cy="1098550"/>
          </a:xfrm>
          <a:prstGeom prst="ellipse">
            <a:avLst/>
          </a:prstGeom>
          <a:noFill/>
          <a:ln w="15240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F8B21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bg1"/>
                </a:solidFill>
              </a:rPr>
              <a:t>01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 bwMode="auto">
          <a:xfrm>
            <a:off x="6922135" y="2339340"/>
            <a:ext cx="4782820" cy="29686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课工场郑州翔天信鸽线下服务中心，位于河南财经政法大学文南校区内，是课工场在华中区域线下培训基地。</a:t>
            </a:r>
            <a:endParaRPr lang="en-US" altLang="zh-CN" sz="240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开设专业有： </a:t>
            </a:r>
            <a:r>
              <a:rPr lang="en-US" altLang="zh-CN" sz="2400">
                <a:solidFill>
                  <a:schemeClr val="bg2">
                    <a:lumMod val="75000"/>
                  </a:schemeClr>
                </a:solidFill>
                <a:sym typeface="+mn-ea"/>
              </a:rPr>
              <a:t>5G</a:t>
            </a: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云计算、</a:t>
            </a:r>
            <a:r>
              <a:rPr lang="en-US" altLang="zh-CN" sz="2400">
                <a:solidFill>
                  <a:schemeClr val="bg2">
                    <a:lumMod val="75000"/>
                  </a:schemeClr>
                </a:solidFill>
                <a:sym typeface="+mn-ea"/>
              </a:rPr>
              <a:t>Java</a:t>
            </a: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互联网架构师、</a:t>
            </a:r>
            <a:r>
              <a:rPr lang="en-US" altLang="zh-CN" sz="2400">
                <a:solidFill>
                  <a:schemeClr val="bg2">
                    <a:lumMod val="75000"/>
                  </a:schemeClr>
                </a:solidFill>
                <a:sym typeface="+mn-ea"/>
              </a:rPr>
              <a:t>Java</a:t>
            </a: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全栈工程师、</a:t>
            </a:r>
            <a:r>
              <a:rPr lang="en-US" altLang="zh-CN" sz="2400">
                <a:solidFill>
                  <a:schemeClr val="bg2">
                    <a:lumMod val="75000"/>
                  </a:schemeClr>
                </a:solidFill>
                <a:sym typeface="+mn-ea"/>
              </a:rPr>
              <a:t>UI</a:t>
            </a: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等高端</a:t>
            </a:r>
            <a:r>
              <a:rPr lang="en-US" altLang="zh-CN" sz="2400">
                <a:solidFill>
                  <a:schemeClr val="bg2">
                    <a:lumMod val="75000"/>
                  </a:schemeClr>
                </a:solidFill>
                <a:sym typeface="+mn-ea"/>
              </a:rPr>
              <a:t>IT</a:t>
            </a:r>
            <a:r>
              <a:rPr lang="zh-CN" altLang="en-US" sz="2400">
                <a:solidFill>
                  <a:schemeClr val="bg2">
                    <a:lumMod val="75000"/>
                  </a:schemeClr>
                </a:solidFill>
                <a:sym typeface="+mn-ea"/>
              </a:rPr>
              <a:t>课程</a:t>
            </a:r>
            <a:endParaRPr lang="zh-CN" altLang="en-US" sz="24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1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中心介绍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4090" y="561784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郑州翔天信鸽线下服务中心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" y="1556385"/>
            <a:ext cx="6488430" cy="46755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790315" y="586359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郑州翔天信鸽线下服务中心</a:t>
            </a:r>
            <a:endParaRPr lang="zh-CN" altLang="en-US" b="1">
              <a:solidFill>
                <a:schemeClr val="bg2">
                  <a:lumMod val="9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806575" y="4328795"/>
            <a:ext cx="1249680" cy="17018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8B219"/>
                </a:solidFill>
                <a:latin typeface="汉仪铸字招牌黑简" panose="00020600040101010101" charset="-122"/>
                <a:ea typeface="汉仪铸字招牌黑简" panose="00020600040101010101" charset="-122"/>
                <a:cs typeface="汉仪铸字招牌黑简" panose="00020600040101010101" charset="-122"/>
                <a:sym typeface="+mn-ea"/>
              </a:rPr>
              <a:t>王仕鸿</a:t>
            </a:r>
            <a:endParaRPr lang="zh-CN" altLang="en-US" sz="2400" b="1">
              <a:solidFill>
                <a:srgbClr val="F8B219"/>
              </a:solidFill>
              <a:latin typeface="汉仪铸字招牌黑简" panose="00020600040101010101" charset="-122"/>
              <a:ea typeface="汉仪铸字招牌黑简" panose="00020600040101010101" charset="-122"/>
              <a:cs typeface="汉仪铸字招牌黑简" panose="00020600040101010101" charset="-122"/>
              <a:sym typeface="+mn-ea"/>
            </a:endParaRPr>
          </a:p>
          <a:p>
            <a:pPr indent="0" algn="ctr" defTabSz="1218565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负责文档编写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defTabSz="1218565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部署部分项目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defTabSz="1218565">
              <a:lnSpc>
                <a:spcPct val="110000"/>
              </a:lnSpc>
              <a:spcBef>
                <a:spcPct val="20000"/>
              </a:spcBef>
              <a:buNone/>
              <a:defRPr/>
            </a:pP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algn="ctr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信鸽组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040630" y="4336415"/>
            <a:ext cx="1249680" cy="1422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8B219"/>
                </a:solidFill>
                <a:latin typeface="汉仪铸字招牌黑简" panose="00020600040101010101" charset="-122"/>
                <a:ea typeface="汉仪铸字招牌黑简" panose="00020600040101010101" charset="-122"/>
                <a:cs typeface="汉仪铸字招牌黑简" panose="00020600040101010101" charset="-122"/>
                <a:sym typeface="+mn-ea"/>
              </a:rPr>
              <a:t>王鹏举</a:t>
            </a:r>
            <a:endParaRPr lang="zh-CN" altLang="en-US" sz="2400" b="1">
              <a:solidFill>
                <a:srgbClr val="F8B219"/>
              </a:solidFill>
              <a:latin typeface="汉仪铸字招牌黑简" panose="00020600040101010101" charset="-122"/>
              <a:ea typeface="汉仪铸字招牌黑简" panose="00020600040101010101" charset="-122"/>
              <a:cs typeface="汉仪铸字招牌黑简" panose="00020600040101010101" charset="-122"/>
              <a:sym typeface="+mn-ea"/>
            </a:endParaRPr>
          </a:p>
          <a:p>
            <a:pPr indent="0" algn="ctr" defTabSz="1218565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负责项目解说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defTabSz="1218565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部署部分项目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algn="ctr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028940" y="4328795"/>
            <a:ext cx="1249680" cy="1143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8B219"/>
                </a:solidFill>
                <a:latin typeface="汉仪铸字招牌黑简" panose="00020600040101010101" charset="-122"/>
                <a:ea typeface="汉仪铸字招牌黑简" panose="00020600040101010101" charset="-122"/>
                <a:cs typeface="汉仪铸字招牌黑简" panose="00020600040101010101" charset="-122"/>
                <a:sym typeface="+mn-ea"/>
              </a:rPr>
              <a:t>孙华琪</a:t>
            </a:r>
            <a:endParaRPr lang="zh-CN" altLang="en-US" sz="2400" b="1">
              <a:solidFill>
                <a:srgbClr val="F8B219"/>
              </a:solidFill>
              <a:latin typeface="汉仪铸字招牌黑简" panose="00020600040101010101" charset="-122"/>
              <a:ea typeface="汉仪铸字招牌黑简" panose="00020600040101010101" charset="-122"/>
              <a:cs typeface="汉仪铸字招牌黑简" panose="00020600040101010101" charset="-122"/>
              <a:sym typeface="+mn-ea"/>
            </a:endParaRPr>
          </a:p>
          <a:p>
            <a:pPr indent="0" algn="ctr" defTabSz="1218565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部署部分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algn="ctr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王仕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15" y="1971040"/>
            <a:ext cx="1828800" cy="1828800"/>
          </a:xfrm>
          <a:prstGeom prst="rect">
            <a:avLst/>
          </a:prstGeom>
        </p:spPr>
      </p:pic>
      <p:pic>
        <p:nvPicPr>
          <p:cNvPr id="6" name="图片 5" descr="王鹏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70" y="1971040"/>
            <a:ext cx="1828800" cy="1828800"/>
          </a:xfrm>
          <a:prstGeom prst="rect">
            <a:avLst/>
          </a:prstGeom>
        </p:spPr>
      </p:pic>
      <p:pic>
        <p:nvPicPr>
          <p:cNvPr id="7" name="图片 6" descr="孙华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80" y="197104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2715895" y="1478280"/>
            <a:ext cx="2731770" cy="4036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698750" y="4601210"/>
            <a:ext cx="2759075" cy="913130"/>
          </a:xfrm>
          <a:prstGeom prst="rect">
            <a:avLst/>
          </a:prstGeom>
          <a:solidFill>
            <a:srgbClr val="14243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2701925" y="5068570"/>
            <a:ext cx="2744470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77585" y="2355215"/>
            <a:ext cx="401256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具有丰富的教学与实战经验，</a:t>
            </a: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精通Linux操作系统及企业级服务构建与维护，实用We b服务器的部署与调优</a:t>
            </a:r>
            <a:r>
              <a:rPr 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精通负载均衡与高可用架构的环境构建与维护</a:t>
            </a:r>
            <a:r>
              <a:rPr 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擅长使用虚拟化技术部署与维护</a:t>
            </a:r>
            <a:r>
              <a:rPr 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容器</a:t>
            </a: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云平台。</a:t>
            </a:r>
            <a:endParaRPr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0" y="1344930"/>
            <a:ext cx="2877185" cy="4168140"/>
          </a:xfrm>
          <a:prstGeom prst="rect">
            <a:avLst/>
          </a:prstGeom>
        </p:spPr>
      </p:pic>
      <p:sp>
        <p:nvSpPr>
          <p:cNvPr id="22" name="TextBox 9"/>
          <p:cNvSpPr txBox="1"/>
          <p:nvPr/>
        </p:nvSpPr>
        <p:spPr>
          <a:xfrm>
            <a:off x="2818765" y="4594225"/>
            <a:ext cx="24911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张继锋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810510" y="4974590"/>
            <a:ext cx="196659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lnSpc>
                <a:spcPct val="160000"/>
              </a:lnSpc>
            </a:pPr>
            <a:r>
              <a:rPr lang="zh-CN" altLang="zh-CN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翔天信鸽云计算教员</a:t>
            </a:r>
            <a:endParaRPr lang="zh-CN" altLang="zh-CN" sz="1500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0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46725" y="2157730"/>
            <a:ext cx="1098550" cy="1098550"/>
          </a:xfrm>
          <a:prstGeom prst="ellipse">
            <a:avLst/>
          </a:prstGeom>
          <a:noFill/>
          <a:ln w="15240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F8B21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bg1"/>
                </a:solidFill>
              </a:rPr>
              <a:t>02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项目拓扑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拓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1420495"/>
            <a:ext cx="9943465" cy="438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第二届课工场杯云计算项目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394710" y="1434465"/>
            <a:ext cx="3051075" cy="1917881"/>
            <a:chOff x="770" y="2060"/>
            <a:chExt cx="5709" cy="3589"/>
          </a:xfrm>
        </p:grpSpPr>
        <p:grpSp>
          <p:nvGrpSpPr>
            <p:cNvPr id="16" name="组合 15"/>
            <p:cNvGrpSpPr/>
            <p:nvPr/>
          </p:nvGrpSpPr>
          <p:grpSpPr>
            <a:xfrm>
              <a:off x="770" y="2060"/>
              <a:ext cx="5709" cy="3534"/>
              <a:chOff x="489041" y="1637866"/>
              <a:chExt cx="3624986" cy="22441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Pentagon 58"/>
              <p:cNvSpPr/>
              <p:nvPr/>
            </p:nvSpPr>
            <p:spPr>
              <a:xfrm>
                <a:off x="498849" y="1725400"/>
                <a:ext cx="2639801" cy="438424"/>
              </a:xfrm>
              <a:prstGeom prst="homePlate">
                <a:avLst>
                  <a:gd name="adj" fmla="val 25095"/>
                </a:avLst>
              </a:prstGeom>
              <a:solidFill>
                <a:srgbClr val="F8B21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416" y="3060"/>
              <a:ext cx="4755" cy="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1. Kubernetes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2. Docker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3. NFS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4. Rsync</a:t>
              </a:r>
              <a:endParaRPr lang="en-US" altLang="zh-CN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5. Iptables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01485" y="1434465"/>
            <a:ext cx="3051074" cy="1917881"/>
            <a:chOff x="770" y="2060"/>
            <a:chExt cx="5709" cy="3589"/>
          </a:xfrm>
        </p:grpSpPr>
        <p:grpSp>
          <p:nvGrpSpPr>
            <p:cNvPr id="29" name="组合 28"/>
            <p:cNvGrpSpPr/>
            <p:nvPr/>
          </p:nvGrpSpPr>
          <p:grpSpPr>
            <a:xfrm>
              <a:off x="770" y="2060"/>
              <a:ext cx="5709" cy="3534"/>
              <a:chOff x="489041" y="1637866"/>
              <a:chExt cx="3624986" cy="224418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Pentagon 58"/>
              <p:cNvSpPr/>
              <p:nvPr/>
            </p:nvSpPr>
            <p:spPr>
              <a:xfrm>
                <a:off x="498849" y="1725400"/>
                <a:ext cx="1912517" cy="438424"/>
              </a:xfrm>
              <a:prstGeom prst="homePlate">
                <a:avLst>
                  <a:gd name="adj" fmla="val 25095"/>
                </a:avLst>
              </a:prstGeom>
              <a:solidFill>
                <a:srgbClr val="F8B21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417" y="3060"/>
              <a:ext cx="4755" cy="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1.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使用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Kubernetes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部署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Pod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对外提供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Web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服务</a:t>
              </a:r>
              <a:endPara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2.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使用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Docker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运行容器对外提供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Web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服务</a:t>
              </a:r>
              <a:endPara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3.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使用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rsync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备份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668221" y="3941577"/>
            <a:ext cx="3050882" cy="1888573"/>
            <a:chOff x="770" y="2060"/>
            <a:chExt cx="5709" cy="3534"/>
          </a:xfrm>
        </p:grpSpPr>
        <p:grpSp>
          <p:nvGrpSpPr>
            <p:cNvPr id="67" name="组合 66"/>
            <p:cNvGrpSpPr/>
            <p:nvPr/>
          </p:nvGrpSpPr>
          <p:grpSpPr>
            <a:xfrm>
              <a:off x="770" y="2060"/>
              <a:ext cx="5709" cy="3534"/>
              <a:chOff x="489041" y="1637866"/>
              <a:chExt cx="3624986" cy="224418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Group 60"/>
              <p:cNvGrpSpPr/>
              <p:nvPr/>
            </p:nvGrpSpPr>
            <p:grpSpPr>
              <a:xfrm>
                <a:off x="499116" y="1707244"/>
                <a:ext cx="2546410" cy="456515"/>
                <a:chOff x="1184940" y="866991"/>
                <a:chExt cx="1851433" cy="331923"/>
              </a:xfrm>
              <a:effectLst>
                <a:outerShdw blurRad="50800" dist="76200" dir="2700000" sx="97000" sy="97000" algn="tl" rotWithShape="0">
                  <a:prstClr val="black">
                    <a:alpha val="44000"/>
                  </a:prstClr>
                </a:outerShdw>
              </a:effectLst>
            </p:grpSpPr>
            <p:sp>
              <p:nvSpPr>
                <p:cNvPr id="70" name="Pentagon 58"/>
                <p:cNvSpPr/>
                <p:nvPr/>
              </p:nvSpPr>
              <p:spPr>
                <a:xfrm>
                  <a:off x="1184940" y="880158"/>
                  <a:ext cx="1851433" cy="318756"/>
                </a:xfrm>
                <a:prstGeom prst="homePlate">
                  <a:avLst>
                    <a:gd name="adj" fmla="val 25095"/>
                  </a:avLst>
                </a:prstGeom>
                <a:solidFill>
                  <a:srgbClr val="F8B2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Subtitle 2"/>
                <p:cNvSpPr txBox="1"/>
                <p:nvPr/>
              </p:nvSpPr>
              <p:spPr>
                <a:xfrm>
                  <a:off x="1185942" y="866991"/>
                  <a:ext cx="1632553" cy="3072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1" i="0" u="none" strike="noStrike" kern="1200" cap="none" spc="-15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实现功能的思路</a:t>
                  </a:r>
                  <a:endParaRPr kumimoji="0" lang="zh-CN" altLang="en-US" sz="18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1417" y="3060"/>
              <a:ext cx="4755" cy="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1.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根据组长任务分配</a:t>
              </a:r>
              <a:endPara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2.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各组员完成各自部署任务</a:t>
              </a:r>
              <a:endPara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3.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最后集体验证各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服务功能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64760" y="3938270"/>
            <a:ext cx="3051075" cy="2260417"/>
            <a:chOff x="770" y="2060"/>
            <a:chExt cx="5709" cy="4230"/>
          </a:xfrm>
        </p:grpSpPr>
        <p:grpSp>
          <p:nvGrpSpPr>
            <p:cNvPr id="75" name="组合 74"/>
            <p:cNvGrpSpPr/>
            <p:nvPr/>
          </p:nvGrpSpPr>
          <p:grpSpPr>
            <a:xfrm>
              <a:off x="770" y="2060"/>
              <a:ext cx="5709" cy="3534"/>
              <a:chOff x="489041" y="1637866"/>
              <a:chExt cx="3624986" cy="2244189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Pentagon 58"/>
              <p:cNvSpPr/>
              <p:nvPr/>
            </p:nvSpPr>
            <p:spPr>
              <a:xfrm>
                <a:off x="498849" y="1725400"/>
                <a:ext cx="1806894" cy="438424"/>
              </a:xfrm>
              <a:prstGeom prst="homePlate">
                <a:avLst>
                  <a:gd name="adj" fmla="val 25095"/>
                </a:avLst>
              </a:prstGeom>
              <a:solidFill>
                <a:srgbClr val="F8B21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1428" y="2894"/>
              <a:ext cx="4755" cy="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1. Kubernetes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部署过程使用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NFS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创建 </a:t>
              </a: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PV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失败，发现是配置的有问题</a:t>
              </a:r>
              <a:endPara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2. Keepalived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配置后启动失败，排查后发现配置出现差错</a:t>
              </a:r>
              <a:endPara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endParaRPr>
            </a:p>
            <a:p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3. </a:t>
              </a:r>
              <a:r>
                <a:rPr lang="zh-CN" altLang="en-US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其他一些小问题，团队合作后解决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sp>
        <p:nvSpPr>
          <p:cNvPr id="94" name="Subtitle 2"/>
          <p:cNvSpPr txBox="1"/>
          <p:nvPr/>
        </p:nvSpPr>
        <p:spPr>
          <a:xfrm>
            <a:off x="8451850" y="3996690"/>
            <a:ext cx="696595" cy="355600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4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3385185" y="1492885"/>
            <a:ext cx="2075815" cy="355600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4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项目中使用的技术</a:t>
            </a:r>
            <a:endParaRPr kumimoji="0" lang="zh-CN" altLang="en-US" sz="1800" b="1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6810673" y="1492706"/>
            <a:ext cx="1445260" cy="355600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4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完成的功能</a:t>
            </a:r>
            <a:endParaRPr kumimoji="0" lang="zh-CN" altLang="en-US" sz="1800" b="1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5036185" y="3996690"/>
            <a:ext cx="1451610" cy="355600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4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遇到的问题</a:t>
            </a:r>
            <a:endParaRPr kumimoji="0" lang="zh-CN" altLang="en-US" sz="1800" b="1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1055370" y="1613535"/>
            <a:ext cx="1125220" cy="355600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4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演示</Application>
  <PresentationFormat>宽屏</PresentationFormat>
  <Paragraphs>175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华文细黑</vt:lpstr>
      <vt:lpstr>汉仪铸字招牌黑简</vt:lpstr>
      <vt:lpstr>黑体</vt:lpstr>
      <vt:lpstr>Arial Unicode MS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zemo</cp:lastModifiedBy>
  <cp:revision>208</cp:revision>
  <dcterms:created xsi:type="dcterms:W3CDTF">2019-05-24T06:29:00Z</dcterms:created>
  <dcterms:modified xsi:type="dcterms:W3CDTF">2021-09-17T05:24:17Z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D793345D93594676BF37B2FA512A205A</vt:lpwstr>
  </property>
</Properties>
</file>