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4"/>
  </p:notesMasterIdLst>
  <p:sldIdLst>
    <p:sldId id="404" r:id="rId3"/>
    <p:sldId id="417" r:id="rId4"/>
    <p:sldId id="408" r:id="rId5"/>
    <p:sldId id="386" r:id="rId6"/>
    <p:sldId id="393" r:id="rId7"/>
    <p:sldId id="390" r:id="rId8"/>
    <p:sldId id="409" r:id="rId9"/>
    <p:sldId id="419" r:id="rId10"/>
    <p:sldId id="415" r:id="rId11"/>
    <p:sldId id="418" r:id="rId12"/>
    <p:sldId id="416" r:id="rId13"/>
    <p:sldId id="420" r:id="rId14"/>
    <p:sldId id="433" r:id="rId15"/>
    <p:sldId id="434" r:id="rId16"/>
    <p:sldId id="436" r:id="rId17"/>
    <p:sldId id="422" r:id="rId18"/>
    <p:sldId id="437" r:id="rId19"/>
    <p:sldId id="427" r:id="rId20"/>
    <p:sldId id="428" r:id="rId21"/>
    <p:sldId id="432" r:id="rId22"/>
    <p:sldId id="36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540"/>
    <a:srgbClr val="C93A26"/>
    <a:srgbClr val="FCEA72"/>
    <a:srgbClr val="FDDA5A"/>
    <a:srgbClr val="F8B219"/>
    <a:srgbClr val="DB4243"/>
    <a:srgbClr val="D40606"/>
    <a:srgbClr val="AC3036"/>
    <a:srgbClr val="EE0004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49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72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64A1C-023A-446A-BAD8-BAA1D10562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8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64A1C-023A-446A-BAD8-BAA1D10562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2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64A1C-023A-446A-BAD8-BAA1D10562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7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000349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7000349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326171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6"/>
          </p:nvPr>
        </p:nvSpPr>
        <p:spPr>
          <a:xfrm>
            <a:off x="1326171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34379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16000"/>
            <a:ext cx="12192000" cy="5842001"/>
          </a:xfrm>
          <a:prstGeom prst="rect">
            <a:avLst/>
          </a:prstGeom>
          <a:gradFill>
            <a:gsLst>
              <a:gs pos="0">
                <a:srgbClr val="181233">
                  <a:alpha val="0"/>
                </a:srgbClr>
              </a:gs>
              <a:gs pos="100000">
                <a:srgbClr val="18123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2700" kern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571500"/>
            <a:ext cx="12192000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40831" y="5712448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5674397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823" y="6051248"/>
            <a:ext cx="539855" cy="45713"/>
          </a:xfrm>
          <a:prstGeom prst="rect">
            <a:avLst/>
          </a:prstGeom>
          <a:gradFill>
            <a:gsLst>
              <a:gs pos="0">
                <a:srgbClr val="FCEA72"/>
              </a:gs>
              <a:gs pos="80000">
                <a:srgbClr val="F8B21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4630892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>
                <a:solidFill>
                  <a:srgbClr val="FFFFFF"/>
                </a:solidFill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63391" y="1812533"/>
            <a:ext cx="2632720" cy="1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765">
              <a:buNone/>
            </a:pPr>
            <a:r>
              <a:rPr lang="zh-CN" altLang="en-US" sz="900" cap="all" spc="3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先人一步，抢滩登陆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789876" y="1372621"/>
            <a:ext cx="2606235" cy="374579"/>
          </a:xfrm>
          <a:custGeom>
            <a:avLst/>
            <a:gdLst/>
            <a:ahLst/>
            <a:cxnLst/>
            <a:rect l="l" t="t" r="r" b="b"/>
            <a:pathLst>
              <a:path w="2270895" h="326381">
                <a:moveTo>
                  <a:pt x="1496989" y="83270"/>
                </a:moveTo>
                <a:lnTo>
                  <a:pt x="1487836" y="216322"/>
                </a:lnTo>
                <a:lnTo>
                  <a:pt x="1509267" y="216322"/>
                </a:lnTo>
                <a:lnTo>
                  <a:pt x="1500561" y="83270"/>
                </a:lnTo>
                <a:close/>
                <a:moveTo>
                  <a:pt x="567929" y="52239"/>
                </a:moveTo>
                <a:lnTo>
                  <a:pt x="567929" y="274365"/>
                </a:lnTo>
                <a:lnTo>
                  <a:pt x="582663" y="274365"/>
                </a:lnTo>
                <a:cubicBezTo>
                  <a:pt x="585639" y="274365"/>
                  <a:pt x="588206" y="273286"/>
                  <a:pt x="590364" y="271128"/>
                </a:cubicBezTo>
                <a:cubicBezTo>
                  <a:pt x="592522" y="268970"/>
                  <a:pt x="593602" y="266403"/>
                  <a:pt x="593602" y="263426"/>
                </a:cubicBezTo>
                <a:lnTo>
                  <a:pt x="593602" y="63178"/>
                </a:lnTo>
                <a:cubicBezTo>
                  <a:pt x="593602" y="60201"/>
                  <a:pt x="592522" y="57634"/>
                  <a:pt x="590364" y="55476"/>
                </a:cubicBezTo>
                <a:cubicBezTo>
                  <a:pt x="588206" y="53318"/>
                  <a:pt x="585639" y="52239"/>
                  <a:pt x="582663" y="52239"/>
                </a:cubicBezTo>
                <a:close/>
                <a:moveTo>
                  <a:pt x="225029" y="52239"/>
                </a:moveTo>
                <a:lnTo>
                  <a:pt x="225029" y="148680"/>
                </a:lnTo>
                <a:lnTo>
                  <a:pt x="239763" y="148680"/>
                </a:lnTo>
                <a:cubicBezTo>
                  <a:pt x="242739" y="148680"/>
                  <a:pt x="245306" y="147601"/>
                  <a:pt x="247464" y="145443"/>
                </a:cubicBezTo>
                <a:cubicBezTo>
                  <a:pt x="249622" y="143285"/>
                  <a:pt x="250702" y="140717"/>
                  <a:pt x="250702" y="137741"/>
                </a:cubicBezTo>
                <a:lnTo>
                  <a:pt x="250702" y="63178"/>
                </a:lnTo>
                <a:cubicBezTo>
                  <a:pt x="250702" y="60201"/>
                  <a:pt x="249622" y="57634"/>
                  <a:pt x="247464" y="55476"/>
                </a:cubicBezTo>
                <a:cubicBezTo>
                  <a:pt x="245306" y="53318"/>
                  <a:pt x="242739" y="52239"/>
                  <a:pt x="239763" y="52239"/>
                </a:cubicBezTo>
                <a:close/>
                <a:moveTo>
                  <a:pt x="53579" y="52239"/>
                </a:moveTo>
                <a:lnTo>
                  <a:pt x="53579" y="143992"/>
                </a:lnTo>
                <a:lnTo>
                  <a:pt x="68313" y="143992"/>
                </a:lnTo>
                <a:cubicBezTo>
                  <a:pt x="71289" y="143992"/>
                  <a:pt x="73856" y="142913"/>
                  <a:pt x="76014" y="140755"/>
                </a:cubicBezTo>
                <a:cubicBezTo>
                  <a:pt x="78172" y="138597"/>
                  <a:pt x="79251" y="136029"/>
                  <a:pt x="79251" y="133053"/>
                </a:cubicBezTo>
                <a:lnTo>
                  <a:pt x="79251" y="63178"/>
                </a:lnTo>
                <a:cubicBezTo>
                  <a:pt x="79251" y="60201"/>
                  <a:pt x="78172" y="57634"/>
                  <a:pt x="76014" y="55476"/>
                </a:cubicBezTo>
                <a:cubicBezTo>
                  <a:pt x="73856" y="53318"/>
                  <a:pt x="71289" y="52239"/>
                  <a:pt x="68313" y="52239"/>
                </a:cubicBezTo>
                <a:close/>
                <a:moveTo>
                  <a:pt x="402953" y="48890"/>
                </a:moveTo>
                <a:cubicBezTo>
                  <a:pt x="399976" y="48890"/>
                  <a:pt x="397409" y="49969"/>
                  <a:pt x="395251" y="52127"/>
                </a:cubicBezTo>
                <a:cubicBezTo>
                  <a:pt x="393093" y="54285"/>
                  <a:pt x="392014" y="56853"/>
                  <a:pt x="392014" y="59829"/>
                </a:cubicBezTo>
                <a:lnTo>
                  <a:pt x="392014" y="266552"/>
                </a:lnTo>
                <a:cubicBezTo>
                  <a:pt x="392014" y="269528"/>
                  <a:pt x="393093" y="272095"/>
                  <a:pt x="395251" y="274253"/>
                </a:cubicBezTo>
                <a:cubicBezTo>
                  <a:pt x="397409" y="276411"/>
                  <a:pt x="399976" y="277490"/>
                  <a:pt x="402953" y="277490"/>
                </a:cubicBezTo>
                <a:lnTo>
                  <a:pt x="406525" y="277490"/>
                </a:lnTo>
                <a:cubicBezTo>
                  <a:pt x="409501" y="277490"/>
                  <a:pt x="412068" y="276411"/>
                  <a:pt x="414226" y="274253"/>
                </a:cubicBezTo>
                <a:cubicBezTo>
                  <a:pt x="416384" y="272095"/>
                  <a:pt x="417463" y="269528"/>
                  <a:pt x="417463" y="266552"/>
                </a:cubicBezTo>
                <a:lnTo>
                  <a:pt x="417463" y="59829"/>
                </a:lnTo>
                <a:cubicBezTo>
                  <a:pt x="417463" y="56853"/>
                  <a:pt x="416384" y="54285"/>
                  <a:pt x="414226" y="52127"/>
                </a:cubicBezTo>
                <a:cubicBezTo>
                  <a:pt x="412068" y="49969"/>
                  <a:pt x="409501" y="48890"/>
                  <a:pt x="406525" y="48890"/>
                </a:cubicBezTo>
                <a:close/>
                <a:moveTo>
                  <a:pt x="2133601" y="3126"/>
                </a:moveTo>
                <a:lnTo>
                  <a:pt x="2187179" y="3126"/>
                </a:lnTo>
                <a:lnTo>
                  <a:pt x="2187179" y="134392"/>
                </a:lnTo>
                <a:lnTo>
                  <a:pt x="2217317" y="134392"/>
                </a:lnTo>
                <a:lnTo>
                  <a:pt x="2217317" y="3126"/>
                </a:lnTo>
                <a:lnTo>
                  <a:pt x="2270895" y="3126"/>
                </a:lnTo>
                <a:lnTo>
                  <a:pt x="2270895" y="323255"/>
                </a:lnTo>
                <a:lnTo>
                  <a:pt x="2217317" y="323255"/>
                </a:lnTo>
                <a:lnTo>
                  <a:pt x="2217317" y="187970"/>
                </a:lnTo>
                <a:lnTo>
                  <a:pt x="2187179" y="187970"/>
                </a:lnTo>
                <a:lnTo>
                  <a:pt x="2187179" y="323255"/>
                </a:lnTo>
                <a:lnTo>
                  <a:pt x="2133601" y="323255"/>
                </a:lnTo>
                <a:close/>
                <a:moveTo>
                  <a:pt x="1771651" y="3126"/>
                </a:moveTo>
                <a:lnTo>
                  <a:pt x="1815630" y="3126"/>
                </a:lnTo>
                <a:lnTo>
                  <a:pt x="1862287" y="151359"/>
                </a:lnTo>
                <a:lnTo>
                  <a:pt x="1864520" y="151359"/>
                </a:lnTo>
                <a:lnTo>
                  <a:pt x="1864520" y="3126"/>
                </a:lnTo>
                <a:lnTo>
                  <a:pt x="1918098" y="3126"/>
                </a:lnTo>
                <a:lnTo>
                  <a:pt x="1918098" y="323255"/>
                </a:lnTo>
                <a:lnTo>
                  <a:pt x="1875012" y="323255"/>
                </a:lnTo>
                <a:lnTo>
                  <a:pt x="1827015" y="167879"/>
                </a:lnTo>
                <a:lnTo>
                  <a:pt x="1825229" y="167879"/>
                </a:lnTo>
                <a:lnTo>
                  <a:pt x="1825229" y="323255"/>
                </a:lnTo>
                <a:lnTo>
                  <a:pt x="1771651" y="323255"/>
                </a:lnTo>
                <a:close/>
                <a:moveTo>
                  <a:pt x="1595736" y="3126"/>
                </a:moveTo>
                <a:lnTo>
                  <a:pt x="1649314" y="3126"/>
                </a:lnTo>
                <a:lnTo>
                  <a:pt x="1649314" y="266552"/>
                </a:lnTo>
                <a:cubicBezTo>
                  <a:pt x="1649314" y="269528"/>
                  <a:pt x="1650393" y="272095"/>
                  <a:pt x="1652551" y="274253"/>
                </a:cubicBezTo>
                <a:cubicBezTo>
                  <a:pt x="1654709" y="276411"/>
                  <a:pt x="1657277" y="277490"/>
                  <a:pt x="1660253" y="277490"/>
                </a:cubicBezTo>
                <a:lnTo>
                  <a:pt x="1663825" y="277490"/>
                </a:lnTo>
                <a:cubicBezTo>
                  <a:pt x="1666802" y="277490"/>
                  <a:pt x="1669369" y="276411"/>
                  <a:pt x="1671527" y="274253"/>
                </a:cubicBezTo>
                <a:cubicBezTo>
                  <a:pt x="1673685" y="272095"/>
                  <a:pt x="1674764" y="269528"/>
                  <a:pt x="1674764" y="266552"/>
                </a:cubicBezTo>
                <a:lnTo>
                  <a:pt x="1674764" y="3126"/>
                </a:lnTo>
                <a:lnTo>
                  <a:pt x="1728342" y="3126"/>
                </a:lnTo>
                <a:lnTo>
                  <a:pt x="1728342" y="268784"/>
                </a:lnTo>
                <a:cubicBezTo>
                  <a:pt x="1728342" y="284560"/>
                  <a:pt x="1722687" y="298103"/>
                  <a:pt x="1711376" y="309414"/>
                </a:cubicBezTo>
                <a:cubicBezTo>
                  <a:pt x="1700065" y="320725"/>
                  <a:pt x="1686521" y="326381"/>
                  <a:pt x="1670745" y="326381"/>
                </a:cubicBezTo>
                <a:lnTo>
                  <a:pt x="1653333" y="326381"/>
                </a:lnTo>
                <a:cubicBezTo>
                  <a:pt x="1637557" y="326381"/>
                  <a:pt x="1624013" y="320725"/>
                  <a:pt x="1612703" y="309414"/>
                </a:cubicBezTo>
                <a:cubicBezTo>
                  <a:pt x="1601392" y="298103"/>
                  <a:pt x="1595736" y="284560"/>
                  <a:pt x="1595736" y="268784"/>
                </a:cubicBezTo>
                <a:close/>
                <a:moveTo>
                  <a:pt x="1460377" y="3126"/>
                </a:moveTo>
                <a:lnTo>
                  <a:pt x="1536726" y="3126"/>
                </a:lnTo>
                <a:lnTo>
                  <a:pt x="1569989" y="323255"/>
                </a:lnTo>
                <a:lnTo>
                  <a:pt x="1516187" y="323255"/>
                </a:lnTo>
                <a:lnTo>
                  <a:pt x="1512839" y="267445"/>
                </a:lnTo>
                <a:lnTo>
                  <a:pt x="1484487" y="267445"/>
                </a:lnTo>
                <a:lnTo>
                  <a:pt x="1480915" y="323255"/>
                </a:lnTo>
                <a:lnTo>
                  <a:pt x="1426891" y="323255"/>
                </a:lnTo>
                <a:close/>
                <a:moveTo>
                  <a:pt x="1288332" y="3126"/>
                </a:moveTo>
                <a:lnTo>
                  <a:pt x="1341687" y="3126"/>
                </a:lnTo>
                <a:lnTo>
                  <a:pt x="1341687" y="269677"/>
                </a:lnTo>
                <a:lnTo>
                  <a:pt x="1404864" y="269677"/>
                </a:lnTo>
                <a:lnTo>
                  <a:pt x="1404864" y="323255"/>
                </a:lnTo>
                <a:lnTo>
                  <a:pt x="1288332" y="323255"/>
                </a:lnTo>
                <a:close/>
                <a:moveTo>
                  <a:pt x="1019548" y="3126"/>
                </a:moveTo>
                <a:lnTo>
                  <a:pt x="1150368" y="3126"/>
                </a:lnTo>
                <a:lnTo>
                  <a:pt x="1150368" y="56704"/>
                </a:lnTo>
                <a:lnTo>
                  <a:pt x="1111524" y="56704"/>
                </a:lnTo>
                <a:lnTo>
                  <a:pt x="1111524" y="323255"/>
                </a:lnTo>
                <a:lnTo>
                  <a:pt x="1057946" y="323255"/>
                </a:lnTo>
                <a:lnTo>
                  <a:pt x="1057946" y="57566"/>
                </a:lnTo>
                <a:lnTo>
                  <a:pt x="1045587" y="57566"/>
                </a:lnTo>
                <a:lnTo>
                  <a:pt x="1045587" y="56704"/>
                </a:lnTo>
                <a:lnTo>
                  <a:pt x="1019548" y="56704"/>
                </a:lnTo>
                <a:close/>
                <a:moveTo>
                  <a:pt x="681336" y="3126"/>
                </a:moveTo>
                <a:lnTo>
                  <a:pt x="734914" y="3126"/>
                </a:lnTo>
                <a:lnTo>
                  <a:pt x="734914" y="266552"/>
                </a:lnTo>
                <a:cubicBezTo>
                  <a:pt x="734914" y="269528"/>
                  <a:pt x="735993" y="272095"/>
                  <a:pt x="738151" y="274253"/>
                </a:cubicBezTo>
                <a:cubicBezTo>
                  <a:pt x="740309" y="276411"/>
                  <a:pt x="742876" y="277490"/>
                  <a:pt x="745853" y="277490"/>
                </a:cubicBezTo>
                <a:lnTo>
                  <a:pt x="749425" y="277490"/>
                </a:lnTo>
                <a:cubicBezTo>
                  <a:pt x="752401" y="277490"/>
                  <a:pt x="754968" y="276411"/>
                  <a:pt x="757126" y="274253"/>
                </a:cubicBezTo>
                <a:cubicBezTo>
                  <a:pt x="759284" y="272095"/>
                  <a:pt x="760363" y="269528"/>
                  <a:pt x="760363" y="266552"/>
                </a:cubicBezTo>
                <a:lnTo>
                  <a:pt x="760363" y="3126"/>
                </a:lnTo>
                <a:lnTo>
                  <a:pt x="813942" y="3126"/>
                </a:lnTo>
                <a:lnTo>
                  <a:pt x="813942" y="268784"/>
                </a:lnTo>
                <a:cubicBezTo>
                  <a:pt x="813942" y="284560"/>
                  <a:pt x="808286" y="298103"/>
                  <a:pt x="796975" y="309414"/>
                </a:cubicBezTo>
                <a:cubicBezTo>
                  <a:pt x="785664" y="320725"/>
                  <a:pt x="772121" y="326381"/>
                  <a:pt x="756345" y="326381"/>
                </a:cubicBezTo>
                <a:lnTo>
                  <a:pt x="738932" y="326381"/>
                </a:lnTo>
                <a:cubicBezTo>
                  <a:pt x="723156" y="326381"/>
                  <a:pt x="709613" y="320725"/>
                  <a:pt x="698302" y="309414"/>
                </a:cubicBezTo>
                <a:cubicBezTo>
                  <a:pt x="686991" y="298103"/>
                  <a:pt x="681336" y="284560"/>
                  <a:pt x="681336" y="268784"/>
                </a:cubicBezTo>
                <a:close/>
                <a:moveTo>
                  <a:pt x="514351" y="3126"/>
                </a:moveTo>
                <a:lnTo>
                  <a:pt x="589360" y="3126"/>
                </a:lnTo>
                <a:cubicBezTo>
                  <a:pt x="605136" y="3126"/>
                  <a:pt x="618679" y="8781"/>
                  <a:pt x="629990" y="20092"/>
                </a:cubicBezTo>
                <a:cubicBezTo>
                  <a:pt x="641301" y="31403"/>
                  <a:pt x="646956" y="44947"/>
                  <a:pt x="646956" y="60722"/>
                </a:cubicBezTo>
                <a:lnTo>
                  <a:pt x="646956" y="265659"/>
                </a:lnTo>
                <a:cubicBezTo>
                  <a:pt x="646956" y="281434"/>
                  <a:pt x="641301" y="294978"/>
                  <a:pt x="629990" y="306289"/>
                </a:cubicBezTo>
                <a:cubicBezTo>
                  <a:pt x="618679" y="317600"/>
                  <a:pt x="605136" y="323255"/>
                  <a:pt x="589360" y="323255"/>
                </a:cubicBezTo>
                <a:lnTo>
                  <a:pt x="514351" y="323255"/>
                </a:lnTo>
                <a:close/>
                <a:moveTo>
                  <a:pt x="171450" y="3126"/>
                </a:moveTo>
                <a:lnTo>
                  <a:pt x="246460" y="3126"/>
                </a:lnTo>
                <a:cubicBezTo>
                  <a:pt x="262236" y="3126"/>
                  <a:pt x="275779" y="8781"/>
                  <a:pt x="287090" y="20092"/>
                </a:cubicBezTo>
                <a:cubicBezTo>
                  <a:pt x="298401" y="31403"/>
                  <a:pt x="304056" y="44947"/>
                  <a:pt x="304056" y="60722"/>
                </a:cubicBezTo>
                <a:lnTo>
                  <a:pt x="304056" y="151805"/>
                </a:lnTo>
                <a:cubicBezTo>
                  <a:pt x="304056" y="162372"/>
                  <a:pt x="300410" y="171562"/>
                  <a:pt x="293117" y="179376"/>
                </a:cubicBezTo>
                <a:cubicBezTo>
                  <a:pt x="285825" y="187189"/>
                  <a:pt x="276225" y="191096"/>
                  <a:pt x="264319" y="191096"/>
                </a:cubicBezTo>
                <a:lnTo>
                  <a:pt x="310530" y="323255"/>
                </a:lnTo>
                <a:lnTo>
                  <a:pt x="260301" y="323255"/>
                </a:lnTo>
                <a:lnTo>
                  <a:pt x="227261" y="202928"/>
                </a:lnTo>
                <a:lnTo>
                  <a:pt x="223243" y="202928"/>
                </a:lnTo>
                <a:lnTo>
                  <a:pt x="223243" y="323255"/>
                </a:lnTo>
                <a:lnTo>
                  <a:pt x="171450" y="323255"/>
                </a:lnTo>
                <a:close/>
                <a:moveTo>
                  <a:pt x="0" y="3126"/>
                </a:moveTo>
                <a:lnTo>
                  <a:pt x="6475" y="3126"/>
                </a:lnTo>
                <a:lnTo>
                  <a:pt x="22548" y="3126"/>
                </a:lnTo>
                <a:lnTo>
                  <a:pt x="75010" y="3126"/>
                </a:lnTo>
                <a:cubicBezTo>
                  <a:pt x="90786" y="3126"/>
                  <a:pt x="104329" y="8781"/>
                  <a:pt x="115640" y="20092"/>
                </a:cubicBezTo>
                <a:cubicBezTo>
                  <a:pt x="126951" y="31403"/>
                  <a:pt x="132606" y="44947"/>
                  <a:pt x="132606" y="60722"/>
                </a:cubicBezTo>
                <a:lnTo>
                  <a:pt x="132606" y="135285"/>
                </a:lnTo>
                <a:cubicBezTo>
                  <a:pt x="132606" y="151061"/>
                  <a:pt x="126951" y="164604"/>
                  <a:pt x="115640" y="175915"/>
                </a:cubicBezTo>
                <a:cubicBezTo>
                  <a:pt x="104329" y="187226"/>
                  <a:pt x="90786" y="192882"/>
                  <a:pt x="75010" y="192882"/>
                </a:cubicBezTo>
                <a:lnTo>
                  <a:pt x="53579" y="192882"/>
                </a:lnTo>
                <a:lnTo>
                  <a:pt x="53579" y="323255"/>
                </a:lnTo>
                <a:lnTo>
                  <a:pt x="0" y="323255"/>
                </a:lnTo>
                <a:lnTo>
                  <a:pt x="0" y="20985"/>
                </a:lnTo>
                <a:lnTo>
                  <a:pt x="0" y="9600"/>
                </a:lnTo>
                <a:close/>
                <a:moveTo>
                  <a:pt x="2015283" y="0"/>
                </a:moveTo>
                <a:lnTo>
                  <a:pt x="2032695" y="0"/>
                </a:lnTo>
                <a:cubicBezTo>
                  <a:pt x="2048471" y="0"/>
                  <a:pt x="2062015" y="5656"/>
                  <a:pt x="2073326" y="16967"/>
                </a:cubicBezTo>
                <a:cubicBezTo>
                  <a:pt x="2084636" y="28278"/>
                  <a:pt x="2090292" y="41821"/>
                  <a:pt x="2090292" y="57597"/>
                </a:cubicBezTo>
                <a:lnTo>
                  <a:pt x="2090292" y="101576"/>
                </a:lnTo>
                <a:lnTo>
                  <a:pt x="2036714" y="109836"/>
                </a:lnTo>
                <a:lnTo>
                  <a:pt x="2036714" y="59829"/>
                </a:lnTo>
                <a:cubicBezTo>
                  <a:pt x="2036714" y="56853"/>
                  <a:pt x="2035635" y="54285"/>
                  <a:pt x="2033477" y="52127"/>
                </a:cubicBezTo>
                <a:cubicBezTo>
                  <a:pt x="2031319" y="49969"/>
                  <a:pt x="2028751" y="48890"/>
                  <a:pt x="2025775" y="48890"/>
                </a:cubicBezTo>
                <a:lnTo>
                  <a:pt x="2022203" y="48890"/>
                </a:lnTo>
                <a:cubicBezTo>
                  <a:pt x="2019226" y="48890"/>
                  <a:pt x="2016659" y="49969"/>
                  <a:pt x="2014501" y="52127"/>
                </a:cubicBezTo>
                <a:cubicBezTo>
                  <a:pt x="2012343" y="54285"/>
                  <a:pt x="2011264" y="56853"/>
                  <a:pt x="2011264" y="59829"/>
                </a:cubicBezTo>
                <a:lnTo>
                  <a:pt x="2011264" y="266552"/>
                </a:lnTo>
                <a:cubicBezTo>
                  <a:pt x="2011264" y="269528"/>
                  <a:pt x="2012343" y="272095"/>
                  <a:pt x="2014501" y="274253"/>
                </a:cubicBezTo>
                <a:cubicBezTo>
                  <a:pt x="2016659" y="276411"/>
                  <a:pt x="2019226" y="277490"/>
                  <a:pt x="2022203" y="277490"/>
                </a:cubicBezTo>
                <a:lnTo>
                  <a:pt x="2025775" y="277490"/>
                </a:lnTo>
                <a:cubicBezTo>
                  <a:pt x="2028751" y="277490"/>
                  <a:pt x="2031319" y="276411"/>
                  <a:pt x="2033477" y="274253"/>
                </a:cubicBezTo>
                <a:cubicBezTo>
                  <a:pt x="2035635" y="272095"/>
                  <a:pt x="2036714" y="269528"/>
                  <a:pt x="2036714" y="266552"/>
                </a:cubicBezTo>
                <a:lnTo>
                  <a:pt x="2036714" y="197123"/>
                </a:lnTo>
                <a:lnTo>
                  <a:pt x="2090292" y="203821"/>
                </a:lnTo>
                <a:lnTo>
                  <a:pt x="2090292" y="268784"/>
                </a:lnTo>
                <a:cubicBezTo>
                  <a:pt x="2090292" y="284560"/>
                  <a:pt x="2084636" y="298103"/>
                  <a:pt x="2073326" y="309414"/>
                </a:cubicBezTo>
                <a:cubicBezTo>
                  <a:pt x="2062015" y="320725"/>
                  <a:pt x="2048471" y="326381"/>
                  <a:pt x="2032695" y="326381"/>
                </a:cubicBezTo>
                <a:lnTo>
                  <a:pt x="2015283" y="326381"/>
                </a:lnTo>
                <a:cubicBezTo>
                  <a:pt x="1999507" y="326381"/>
                  <a:pt x="1985963" y="320725"/>
                  <a:pt x="1974652" y="309414"/>
                </a:cubicBezTo>
                <a:cubicBezTo>
                  <a:pt x="1963342" y="298103"/>
                  <a:pt x="1957686" y="284560"/>
                  <a:pt x="1957686" y="268784"/>
                </a:cubicBezTo>
                <a:lnTo>
                  <a:pt x="1957686" y="57597"/>
                </a:lnTo>
                <a:cubicBezTo>
                  <a:pt x="1957686" y="41821"/>
                  <a:pt x="1963342" y="28278"/>
                  <a:pt x="1974652" y="16967"/>
                </a:cubicBezTo>
                <a:cubicBezTo>
                  <a:pt x="1985963" y="5656"/>
                  <a:pt x="1999507" y="0"/>
                  <a:pt x="2015283" y="0"/>
                </a:cubicBezTo>
                <a:close/>
                <a:moveTo>
                  <a:pt x="910382" y="0"/>
                </a:moveTo>
                <a:lnTo>
                  <a:pt x="927795" y="0"/>
                </a:lnTo>
                <a:cubicBezTo>
                  <a:pt x="943571" y="0"/>
                  <a:pt x="957114" y="5656"/>
                  <a:pt x="968425" y="16967"/>
                </a:cubicBezTo>
                <a:cubicBezTo>
                  <a:pt x="979736" y="28278"/>
                  <a:pt x="985392" y="41821"/>
                  <a:pt x="985392" y="57597"/>
                </a:cubicBezTo>
                <a:lnTo>
                  <a:pt x="985392" y="101576"/>
                </a:lnTo>
                <a:lnTo>
                  <a:pt x="931813" y="109836"/>
                </a:lnTo>
                <a:lnTo>
                  <a:pt x="931813" y="59829"/>
                </a:lnTo>
                <a:cubicBezTo>
                  <a:pt x="931813" y="56853"/>
                  <a:pt x="930734" y="54285"/>
                  <a:pt x="928576" y="52127"/>
                </a:cubicBezTo>
                <a:cubicBezTo>
                  <a:pt x="926418" y="49969"/>
                  <a:pt x="923851" y="48890"/>
                  <a:pt x="920875" y="48890"/>
                </a:cubicBezTo>
                <a:lnTo>
                  <a:pt x="917303" y="48890"/>
                </a:lnTo>
                <a:cubicBezTo>
                  <a:pt x="914326" y="48890"/>
                  <a:pt x="911759" y="49969"/>
                  <a:pt x="909601" y="52127"/>
                </a:cubicBezTo>
                <a:cubicBezTo>
                  <a:pt x="907443" y="54285"/>
                  <a:pt x="906364" y="56853"/>
                  <a:pt x="906364" y="59829"/>
                </a:cubicBezTo>
                <a:lnTo>
                  <a:pt x="906364" y="266552"/>
                </a:lnTo>
                <a:cubicBezTo>
                  <a:pt x="906364" y="269528"/>
                  <a:pt x="907443" y="272095"/>
                  <a:pt x="909601" y="274253"/>
                </a:cubicBezTo>
                <a:cubicBezTo>
                  <a:pt x="911759" y="276411"/>
                  <a:pt x="914326" y="277490"/>
                  <a:pt x="917303" y="277490"/>
                </a:cubicBezTo>
                <a:lnTo>
                  <a:pt x="920875" y="277490"/>
                </a:lnTo>
                <a:cubicBezTo>
                  <a:pt x="923851" y="277490"/>
                  <a:pt x="926418" y="276411"/>
                  <a:pt x="928576" y="274253"/>
                </a:cubicBezTo>
                <a:cubicBezTo>
                  <a:pt x="930734" y="272095"/>
                  <a:pt x="931813" y="269528"/>
                  <a:pt x="931813" y="266552"/>
                </a:cubicBezTo>
                <a:lnTo>
                  <a:pt x="931813" y="197123"/>
                </a:lnTo>
                <a:lnTo>
                  <a:pt x="985392" y="203821"/>
                </a:lnTo>
                <a:lnTo>
                  <a:pt x="985392" y="268784"/>
                </a:lnTo>
                <a:cubicBezTo>
                  <a:pt x="985392" y="284560"/>
                  <a:pt x="979736" y="298103"/>
                  <a:pt x="968425" y="309414"/>
                </a:cubicBezTo>
                <a:cubicBezTo>
                  <a:pt x="957114" y="320725"/>
                  <a:pt x="943571" y="326381"/>
                  <a:pt x="927795" y="326381"/>
                </a:cubicBezTo>
                <a:lnTo>
                  <a:pt x="910382" y="326381"/>
                </a:lnTo>
                <a:cubicBezTo>
                  <a:pt x="894606" y="326381"/>
                  <a:pt x="881063" y="320725"/>
                  <a:pt x="869752" y="309414"/>
                </a:cubicBezTo>
                <a:cubicBezTo>
                  <a:pt x="858441" y="298103"/>
                  <a:pt x="852786" y="284560"/>
                  <a:pt x="852786" y="268784"/>
                </a:cubicBezTo>
                <a:lnTo>
                  <a:pt x="852786" y="57597"/>
                </a:lnTo>
                <a:cubicBezTo>
                  <a:pt x="852786" y="41821"/>
                  <a:pt x="858441" y="28278"/>
                  <a:pt x="869752" y="16967"/>
                </a:cubicBezTo>
                <a:cubicBezTo>
                  <a:pt x="881063" y="5656"/>
                  <a:pt x="894606" y="0"/>
                  <a:pt x="910382" y="0"/>
                </a:cubicBezTo>
                <a:close/>
                <a:moveTo>
                  <a:pt x="396032" y="0"/>
                </a:moveTo>
                <a:lnTo>
                  <a:pt x="413445" y="0"/>
                </a:lnTo>
                <a:cubicBezTo>
                  <a:pt x="429221" y="0"/>
                  <a:pt x="442764" y="5656"/>
                  <a:pt x="454075" y="16967"/>
                </a:cubicBezTo>
                <a:cubicBezTo>
                  <a:pt x="465386" y="28278"/>
                  <a:pt x="471042" y="41821"/>
                  <a:pt x="471042" y="57597"/>
                </a:cubicBezTo>
                <a:lnTo>
                  <a:pt x="471042" y="268784"/>
                </a:lnTo>
                <a:cubicBezTo>
                  <a:pt x="471042" y="284560"/>
                  <a:pt x="465386" y="298103"/>
                  <a:pt x="454075" y="309414"/>
                </a:cubicBezTo>
                <a:cubicBezTo>
                  <a:pt x="442764" y="320725"/>
                  <a:pt x="429221" y="326381"/>
                  <a:pt x="413445" y="326381"/>
                </a:cubicBezTo>
                <a:lnTo>
                  <a:pt x="396032" y="326381"/>
                </a:lnTo>
                <a:cubicBezTo>
                  <a:pt x="380256" y="326381"/>
                  <a:pt x="366713" y="320725"/>
                  <a:pt x="355402" y="309414"/>
                </a:cubicBezTo>
                <a:cubicBezTo>
                  <a:pt x="344091" y="298103"/>
                  <a:pt x="338436" y="284560"/>
                  <a:pt x="338436" y="268784"/>
                </a:cubicBezTo>
                <a:lnTo>
                  <a:pt x="338436" y="57597"/>
                </a:lnTo>
                <a:cubicBezTo>
                  <a:pt x="338436" y="41821"/>
                  <a:pt x="344091" y="28278"/>
                  <a:pt x="355402" y="16967"/>
                </a:cubicBezTo>
                <a:cubicBezTo>
                  <a:pt x="366713" y="5656"/>
                  <a:pt x="380256" y="0"/>
                  <a:pt x="396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5088255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5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077391" y="530701"/>
            <a:ext cx="5008774" cy="109816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DEA6388-D38B-4357-8C34-F680C17583D8}"/>
              </a:ext>
            </a:extLst>
          </p:cNvPr>
          <p:cNvSpPr txBox="1">
            <a:spLocks/>
          </p:cNvSpPr>
          <p:nvPr/>
        </p:nvSpPr>
        <p:spPr>
          <a:xfrm>
            <a:off x="1334248" y="1630962"/>
            <a:ext cx="4062700" cy="435133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搭建网络环境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配置堡垒机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搭建</a:t>
            </a:r>
            <a:r>
              <a:rPr lang="en-US" altLang="zh-CN" sz="2400">
                <a:solidFill>
                  <a:schemeClr val="bg1"/>
                </a:solidFill>
              </a:rPr>
              <a:t>nginx</a:t>
            </a:r>
            <a:r>
              <a:rPr lang="zh-CN" altLang="en-US" sz="2400">
                <a:solidFill>
                  <a:schemeClr val="bg1"/>
                </a:solidFill>
              </a:rPr>
              <a:t>服务器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做相关配置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</a:rPr>
              <a:t>搭建</a:t>
            </a:r>
            <a:r>
              <a:rPr lang="en-US" altLang="zh-CN" sz="2400">
                <a:solidFill>
                  <a:schemeClr val="bg1"/>
                </a:solidFill>
              </a:rPr>
              <a:t>K8S</a:t>
            </a:r>
            <a:r>
              <a:rPr lang="zh-CN" altLang="en-US" sz="2400">
                <a:solidFill>
                  <a:schemeClr val="bg1"/>
                </a:solidFill>
              </a:rPr>
              <a:t>集群</a:t>
            </a:r>
            <a:endParaRPr lang="en-US" altLang="zh-CN" sz="2400">
              <a:solidFill>
                <a:schemeClr val="bg1"/>
              </a:solidFill>
            </a:endParaRPr>
          </a:p>
          <a:p>
            <a:endParaRPr lang="en-US" altLang="zh-CN" sz="2400">
              <a:solidFill>
                <a:schemeClr val="bg1"/>
              </a:solidFill>
            </a:endParaRPr>
          </a:p>
          <a:p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C688DE-0B23-4FCF-B73E-8E9533359BDD}"/>
              </a:ext>
            </a:extLst>
          </p:cNvPr>
          <p:cNvSpPr txBox="1"/>
          <p:nvPr/>
        </p:nvSpPr>
        <p:spPr>
          <a:xfrm>
            <a:off x="3800354" y="308028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all" spc="0" normalizeH="0" baseline="0" noProof="0">
                <a:ln>
                  <a:noFill/>
                </a:ln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思路</a:t>
            </a:r>
            <a:endParaRPr kumimoji="0" lang="zh-CN" altLang="en-US" sz="3600" b="1" i="0" u="none" strike="noStrike" kern="1200" cap="all" spc="0" normalizeH="0" baseline="0" noProof="0">
              <a:ln>
                <a:noFill/>
              </a:ln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图片包含 图表&#10;&#10;描述已自动生成">
            <a:extLst>
              <a:ext uri="{FF2B5EF4-FFF2-40B4-BE49-F238E27FC236}">
                <a16:creationId xmlns:a16="http://schemas.microsoft.com/office/drawing/2014/main" id="{74E9032F-980A-458F-B85F-723EA0918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8" y="998145"/>
            <a:ext cx="6296970" cy="57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02597" y="373457"/>
            <a:ext cx="50070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zh-CN" u="sng" kern="100">
                <a:effectLst/>
                <a:cs typeface="Times New Roman" panose="02020603050405020304" pitchFamily="18" charset="0"/>
              </a:rPr>
              <a:t>配置基础环境 </a:t>
            </a:r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54145" y="675640"/>
            <a:ext cx="6981009" cy="1286895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3C9821B-015C-4A79-8631-E7D52B3CD0FF}"/>
              </a:ext>
            </a:extLst>
          </p:cNvPr>
          <p:cNvSpPr txBox="1"/>
          <p:nvPr/>
        </p:nvSpPr>
        <p:spPr>
          <a:xfrm>
            <a:off x="636105" y="1560444"/>
            <a:ext cx="4522303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Linux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服务器通过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VMware Workstation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实现。三层交换通过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GNS3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实现，使用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GNS3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内部桥接到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VMware Workstation</a:t>
            </a:r>
            <a:endParaRPr lang="zh-CN" altLang="zh-CN" sz="2000" kern="100">
              <a:solidFill>
                <a:schemeClr val="bg1"/>
              </a:solidFill>
              <a:effectLst/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配置三个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，分别是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vlan10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、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vlan20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和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vlan30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。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serverA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属于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vlan10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，堡垒机属于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vlan20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，运维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PC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属于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vlan30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等线" panose="02010600030101010101" pitchFamily="2" charset="-122"/>
              </a:rPr>
              <a:t>。</a:t>
            </a:r>
            <a:endParaRPr lang="zh-CN" altLang="zh-CN" sz="2000" kern="100">
              <a:solidFill>
                <a:schemeClr val="bg1"/>
              </a:solidFill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三个</a:t>
            </a:r>
            <a:r>
              <a:rPr lang="en-US" altLang="zh-CN" sz="2000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VLAN</a:t>
            </a:r>
            <a:r>
              <a:rPr lang="zh-CN" altLang="zh-CN" sz="2000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互通</a:t>
            </a:r>
            <a:endParaRPr lang="zh-CN" altLang="en-US" sz="20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6" name="图片 1">
            <a:extLst>
              <a:ext uri="{FF2B5EF4-FFF2-40B4-BE49-F238E27FC236}">
                <a16:creationId xmlns:a16="http://schemas.microsoft.com/office/drawing/2014/main" id="{A9499475-5B87-40A2-B877-A203BB60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20" y="1078188"/>
            <a:ext cx="6117742" cy="56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2172827" y="675640"/>
            <a:ext cx="8566889" cy="128689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718540" y="398641"/>
            <a:ext cx="54353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en-US" kern="10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配置网络设备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0BE3992-6D79-4A24-85AD-4360313D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37" y="1028493"/>
            <a:ext cx="9604789" cy="553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2172827" y="675640"/>
            <a:ext cx="8566889" cy="128689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718540" y="398641"/>
            <a:ext cx="54754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en-US"/>
              <a:t>配置堡垒机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18ED4E-57B9-489E-844D-62BCE873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25" y="1328391"/>
            <a:ext cx="9470113" cy="230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1AAB781-4F8B-40DA-9BD5-5740CABA7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53" y="4071232"/>
            <a:ext cx="9473270" cy="24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2172827" y="675640"/>
            <a:ext cx="8566889" cy="128689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718540" y="398641"/>
            <a:ext cx="54754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en-US"/>
              <a:t>配置堡垒机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13760CE6-39DF-422E-82C1-700FA46D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51" y="1664401"/>
            <a:ext cx="5663129" cy="38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A88BD38-9F9F-40F7-A147-B79A4FDB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" y="1621557"/>
            <a:ext cx="5712159" cy="39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1834896" y="635884"/>
            <a:ext cx="8566889" cy="128689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544338" y="388701"/>
            <a:ext cx="54754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zh-CN" kern="100">
                <a:effectLst/>
                <a:cs typeface="Times New Roman" panose="02020603050405020304" pitchFamily="18" charset="0"/>
              </a:rPr>
              <a:t>配置</a:t>
            </a:r>
            <a:r>
              <a:rPr lang="en-US" altLang="zh-CN" kern="100">
                <a:effectLst/>
                <a:cs typeface="Times New Roman" panose="02020603050405020304" pitchFamily="18" charset="0"/>
              </a:rPr>
              <a:t>nginx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713FC0-0009-4F08-8B54-439E6D4C04F2}"/>
              </a:ext>
            </a:extLst>
          </p:cNvPr>
          <p:cNvSpPr txBox="1"/>
          <p:nvPr/>
        </p:nvSpPr>
        <p:spPr>
          <a:xfrm>
            <a:off x="884583" y="1580323"/>
            <a:ext cx="566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  <a:latin typeface="+mn-ea"/>
              </a:rPr>
              <a:t>编译安装</a:t>
            </a:r>
            <a:r>
              <a:rPr lang="en-US" altLang="zh-CN" sz="2800">
                <a:solidFill>
                  <a:schemeClr val="bg1"/>
                </a:solidFill>
                <a:latin typeface="+mn-ea"/>
              </a:rPr>
              <a:t>nginx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  <a:latin typeface="+mn-ea"/>
              </a:rPr>
              <a:t>修改配置文件</a:t>
            </a:r>
            <a:endParaRPr lang="en-US" altLang="zh-CN" sz="2800">
              <a:solidFill>
                <a:schemeClr val="bg1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  <a:latin typeface="+mn-ea"/>
              </a:rPr>
              <a:t>配置缓存时间</a:t>
            </a:r>
            <a:endParaRPr lang="en-US" altLang="zh-CN" sz="2800">
              <a:solidFill>
                <a:schemeClr val="bg1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  <a:latin typeface="+mn-ea"/>
              </a:rPr>
              <a:t>域名跳转</a:t>
            </a:r>
            <a:endParaRPr lang="en-US" altLang="zh-CN" sz="2800">
              <a:solidFill>
                <a:schemeClr val="bg1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  <a:latin typeface="+mn-ea"/>
              </a:rPr>
              <a:t>日志分割</a:t>
            </a:r>
            <a:endParaRPr lang="en-US" altLang="zh-CN" sz="28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F1D74580-1524-4662-AD13-F13F13EB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90" y="2082041"/>
            <a:ext cx="7612504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2495E2E-0C9B-493D-8203-BD853656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61" y="2380214"/>
            <a:ext cx="7714376" cy="315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894D2F9-7A2D-4541-AF26-FA8780DD5CE7}"/>
              </a:ext>
            </a:extLst>
          </p:cNvPr>
          <p:cNvSpPr txBox="1"/>
          <p:nvPr/>
        </p:nvSpPr>
        <p:spPr>
          <a:xfrm>
            <a:off x="1321904" y="3796748"/>
            <a:ext cx="475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加入计划任务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B7D603F-E658-4E27-9486-67A5C423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32" y="4436027"/>
            <a:ext cx="8522149" cy="11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701507" y="577029"/>
            <a:ext cx="10715832" cy="86316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2598347" y="309456"/>
            <a:ext cx="6922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zh-CN" kern="100">
                <a:effectLst/>
                <a:cs typeface="Times New Roman" panose="02020603050405020304" pitchFamily="18" charset="0"/>
              </a:rPr>
              <a:t>配置</a:t>
            </a:r>
            <a:r>
              <a:rPr lang="en-US" altLang="zh-CN" kern="100">
                <a:effectLst/>
                <a:cs typeface="Times New Roman" panose="02020603050405020304" pitchFamily="18" charset="0"/>
              </a:rPr>
              <a:t>Kubernetes </a:t>
            </a:r>
            <a:endParaRPr lang="zh-CN" altLang="en-US" b="0">
              <a:sym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633E8C-700C-402D-81F3-FD1A8175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9" y="1258681"/>
            <a:ext cx="10779737" cy="26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50303040-D198-43ED-9878-35D49907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1" y="4449140"/>
            <a:ext cx="11331414" cy="6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6A22DCE-6D88-4E77-B9D2-6B730F8A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92" y="1397828"/>
            <a:ext cx="5937555" cy="50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430E42C0-7E1E-4AFB-B5F2-C10749AF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3" y="1477339"/>
            <a:ext cx="10888524" cy="10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">
            <a:extLst>
              <a:ext uri="{FF2B5EF4-FFF2-40B4-BE49-F238E27FC236}">
                <a16:creationId xmlns:a16="http://schemas.microsoft.com/office/drawing/2014/main" id="{21B54650-5AC1-43C7-8332-400DF439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3084307"/>
            <a:ext cx="11185110" cy="63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701507" y="577029"/>
            <a:ext cx="10715832" cy="86316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2598347" y="309456"/>
            <a:ext cx="6922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实施步骤</a:t>
            </a:r>
            <a:r>
              <a:rPr lang="en-US" altLang="zh-CN"/>
              <a:t>-</a:t>
            </a:r>
            <a:r>
              <a:rPr lang="zh-CN" altLang="zh-CN" kern="100">
                <a:effectLst/>
                <a:cs typeface="Times New Roman" panose="02020603050405020304" pitchFamily="18" charset="0"/>
              </a:rPr>
              <a:t>配置</a:t>
            </a:r>
            <a:r>
              <a:rPr lang="en-US" altLang="zh-CN" kern="100">
                <a:effectLst/>
                <a:cs typeface="Times New Roman" panose="02020603050405020304" pitchFamily="18" charset="0"/>
              </a:rPr>
              <a:t>Kubernetes </a:t>
            </a:r>
            <a:endParaRPr lang="zh-CN" altLang="en-US" b="0">
              <a:sym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918B06-0339-4435-8E73-19164F59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4" y="903467"/>
            <a:ext cx="10423177" cy="55916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5ECF01-255B-4524-897F-2691932F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29" y="898124"/>
            <a:ext cx="7525899" cy="55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2188223" y="635884"/>
            <a:ext cx="6981009" cy="1286895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196470" y="408580"/>
            <a:ext cx="50070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遇到问题及解决办法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5D1441-2D6A-4056-9930-43486CC4F3C1}"/>
              </a:ext>
            </a:extLst>
          </p:cNvPr>
          <p:cNvSpPr txBox="1"/>
          <p:nvPr/>
        </p:nvSpPr>
        <p:spPr>
          <a:xfrm>
            <a:off x="1142999" y="1888434"/>
            <a:ext cx="10446027" cy="36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9C540"/>
                </a:solidFill>
              </a:rPr>
              <a:t>问题：</a:t>
            </a:r>
            <a:endParaRPr lang="en-US" altLang="zh-CN" sz="3200">
              <a:solidFill>
                <a:srgbClr val="F9C54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</a:rPr>
              <a:t>    搭建</a:t>
            </a:r>
            <a:r>
              <a:rPr lang="en-US" altLang="zh-CN" sz="3200">
                <a:solidFill>
                  <a:schemeClr val="bg1"/>
                </a:solidFill>
              </a:rPr>
              <a:t>k8s</a:t>
            </a:r>
            <a:r>
              <a:rPr lang="zh-CN" altLang="en-US" sz="3200">
                <a:solidFill>
                  <a:schemeClr val="bg1"/>
                </a:solidFill>
              </a:rPr>
              <a:t>集群，主节点部署失败，查询原因是内存不够</a:t>
            </a:r>
            <a:endParaRPr lang="en-US" altLang="zh-CN" sz="32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3200">
              <a:solidFill>
                <a:srgbClr val="F9C54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9C540"/>
                </a:solidFill>
              </a:rPr>
              <a:t>解决办法：</a:t>
            </a:r>
            <a:endParaRPr lang="en-US" altLang="zh-CN" sz="3200">
              <a:solidFill>
                <a:srgbClr val="F9C54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</a:rPr>
              <a:t>    内核内存都是最少</a:t>
            </a:r>
            <a:r>
              <a:rPr lang="en-US" altLang="zh-CN" sz="3200">
                <a:solidFill>
                  <a:schemeClr val="bg1"/>
                </a:solidFill>
              </a:rPr>
              <a:t>2</a:t>
            </a:r>
            <a:r>
              <a:rPr lang="zh-CN" altLang="en-US" sz="3200">
                <a:solidFill>
                  <a:schemeClr val="bg1"/>
                </a:solidFill>
              </a:rPr>
              <a:t>核</a:t>
            </a:r>
            <a:r>
              <a:rPr lang="en-US" altLang="zh-CN" sz="3200">
                <a:solidFill>
                  <a:schemeClr val="bg1"/>
                </a:solidFill>
              </a:rPr>
              <a:t>2G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4339882" y="675640"/>
            <a:ext cx="4052047" cy="1171089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862392" y="398641"/>
            <a:ext cx="50070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项目总结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1ABD18-1181-4FF4-BB5C-9E3C03AD98EA}"/>
              </a:ext>
            </a:extLst>
          </p:cNvPr>
          <p:cNvSpPr txBox="1"/>
          <p:nvPr/>
        </p:nvSpPr>
        <p:spPr>
          <a:xfrm>
            <a:off x="1016598" y="1654120"/>
            <a:ext cx="9759825" cy="3905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通过</a:t>
            </a:r>
            <a:r>
              <a:rPr lang="en-US" altLang="zh-CN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GNS3</a:t>
            </a: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搭建基础网络环境，在防火墙做规则限制，实现项目要求的网络互通与隔离；</a:t>
            </a:r>
            <a:endParaRPr lang="en-US" altLang="zh-CN" sz="2400">
              <a:solidFill>
                <a:schemeClr val="bg1"/>
              </a:solidFill>
              <a:latin typeface="+mn-ea"/>
              <a:cs typeface="微软雅黑" panose="020B0503020204020204" pitchFamily="34" charset="-122"/>
              <a:sym typeface="+mn-ea"/>
            </a:endParaRP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搭建堡垒机，做用户管理，实现不同用户的不同操作权限，操作可见；</a:t>
            </a:r>
            <a:endParaRPr lang="en-US" altLang="zh-CN" sz="2400">
              <a:solidFill>
                <a:schemeClr val="bg1"/>
              </a:solidFill>
              <a:latin typeface="+mn-ea"/>
              <a:cs typeface="微软雅黑" panose="020B0503020204020204" pitchFamily="34" charset="-122"/>
              <a:sym typeface="+mn-ea"/>
            </a:endParaRP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搭建</a:t>
            </a:r>
            <a:r>
              <a:rPr lang="en-US" altLang="zh-CN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nginx</a:t>
            </a: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，配置子配置文件，实现网页缓存和域名跳转，编写脚本实现日志分割；</a:t>
            </a:r>
            <a:endParaRPr lang="en-US" altLang="zh-CN" sz="2400">
              <a:solidFill>
                <a:schemeClr val="bg1"/>
              </a:solidFill>
              <a:latin typeface="+mn-ea"/>
              <a:cs typeface="微软雅黑" panose="020B0503020204020204" pitchFamily="34" charset="-122"/>
              <a:sym typeface="+mn-ea"/>
            </a:endParaRP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搭建</a:t>
            </a:r>
            <a:r>
              <a:rPr lang="en-US" altLang="zh-CN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k8s</a:t>
            </a:r>
            <a:r>
              <a:rPr lang="zh-CN" altLang="en-US" sz="2400">
                <a:solidFill>
                  <a:schemeClr val="bg1"/>
                </a:solidFill>
                <a:latin typeface="+mn-ea"/>
                <a:cs typeface="微软雅黑" panose="020B0503020204020204" pitchFamily="34" charset="-122"/>
                <a:sym typeface="+mn-ea"/>
              </a:rPr>
              <a:t>集群</a:t>
            </a:r>
            <a:endParaRPr lang="en-US" altLang="zh-CN" sz="2400">
              <a:solidFill>
                <a:schemeClr val="bg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8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4122954" y="-1287111"/>
            <a:ext cx="4511701" cy="8960879"/>
          </a:xfrm>
          <a:custGeom>
            <a:avLst/>
            <a:gdLst>
              <a:gd name="T0" fmla="*/ 363 w 3907"/>
              <a:gd name="T1" fmla="*/ 0 h 2726"/>
              <a:gd name="T2" fmla="*/ 0 w 3907"/>
              <a:gd name="T3" fmla="*/ 0 h 2726"/>
              <a:gd name="T4" fmla="*/ 0 w 3907"/>
              <a:gd name="T5" fmla="*/ 2726 h 2726"/>
              <a:gd name="T6" fmla="*/ 3907 w 3907"/>
              <a:gd name="T7" fmla="*/ 2726 h 2726"/>
              <a:gd name="T8" fmla="*/ 3907 w 3907"/>
              <a:gd name="T9" fmla="*/ 0 h 2726"/>
              <a:gd name="T10" fmla="*/ 3544 w 3907"/>
              <a:gd name="T11" fmla="*/ 0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7" h="2726">
                <a:moveTo>
                  <a:pt x="363" y="0"/>
                </a:moveTo>
                <a:lnTo>
                  <a:pt x="0" y="0"/>
                </a:lnTo>
                <a:lnTo>
                  <a:pt x="0" y="2726"/>
                </a:lnTo>
                <a:lnTo>
                  <a:pt x="3907" y="2726"/>
                </a:lnTo>
                <a:lnTo>
                  <a:pt x="3907" y="0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2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66773" y="1249661"/>
            <a:ext cx="718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>
                <a:solidFill>
                  <a:srgbClr val="FDDA5A"/>
                </a:solidFill>
                <a:latin typeface="Agency FB" panose="020B0503020202020204" pitchFamily="34" charset="0"/>
                <a:cs typeface="+mn-ea"/>
              </a:rPr>
              <a:t>01</a:t>
            </a:r>
            <a:r>
              <a:rPr kumimoji="0" lang="en-US" altLang="zh-CN" sz="4800" b="0" i="0" u="none" strike="noStrike" kern="1200" cap="none" spc="300" normalizeH="0" baseline="0" noProof="0">
                <a:ln>
                  <a:noFill/>
                </a:ln>
                <a:solidFill>
                  <a:srgbClr val="FDDA5A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1911" y="135388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>
                <a:ln>
                  <a:noFill/>
                </a:ln>
                <a:solidFill>
                  <a:srgbClr val="FDDA5A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728210" y="2630170"/>
            <a:ext cx="3017520" cy="830580"/>
            <a:chOff x="7446" y="3548"/>
            <a:chExt cx="4752" cy="1308"/>
          </a:xfrm>
        </p:grpSpPr>
        <p:sp>
          <p:nvSpPr>
            <p:cNvPr id="12" name="矩形 11"/>
            <p:cNvSpPr/>
            <p:nvPr/>
          </p:nvSpPr>
          <p:spPr>
            <a:xfrm>
              <a:off x="7446" y="3548"/>
              <a:ext cx="125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F0C56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02.</a:t>
              </a: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90" y="371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>
                  <a:ln>
                    <a:noFill/>
                  </a:ln>
                  <a:solidFill>
                    <a:srgbClr val="F0C561"/>
                  </a:solidFill>
                  <a:effectLst/>
                  <a:uLnTx/>
                  <a:uFillTx/>
                  <a:latin typeface="+mn-ea"/>
                  <a:cs typeface="+mn-ea"/>
                </a:rPr>
                <a:t>项目介绍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8685" y="3863975"/>
            <a:ext cx="3027045" cy="830580"/>
            <a:chOff x="7431" y="5128"/>
            <a:chExt cx="4767" cy="1308"/>
          </a:xfrm>
        </p:grpSpPr>
        <p:sp>
          <p:nvSpPr>
            <p:cNvPr id="19" name="矩形 18"/>
            <p:cNvSpPr/>
            <p:nvPr/>
          </p:nvSpPr>
          <p:spPr>
            <a:xfrm>
              <a:off x="7431" y="5128"/>
              <a:ext cx="128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>
                    <a:noFill/>
                  </a:ln>
                  <a:solidFill>
                    <a:srgbClr val="FDDA5A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03.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" y="529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>
                  <a:ln>
                    <a:noFill/>
                  </a:ln>
                  <a:solidFill>
                    <a:srgbClr val="FDDA5A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39473" y="43748"/>
            <a:ext cx="2769989" cy="629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目录</a:t>
            </a:r>
            <a:endParaRPr kumimoji="0" lang="en-US" altLang="zh-CN" sz="80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</a:rPr>
              <a:t>CONTENTS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0609" r="30799"/>
          <a:stretch>
            <a:fillRect/>
          </a:stretch>
        </p:blipFill>
        <p:spPr>
          <a:xfrm>
            <a:off x="3767579" y="5066552"/>
            <a:ext cx="4656842" cy="1791448"/>
          </a:xfrm>
          <a:prstGeom prst="rect">
            <a:avLst/>
          </a:prstGeom>
        </p:spPr>
      </p:pic>
      <p:pic>
        <p:nvPicPr>
          <p:cNvPr id="27" name="图片 26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B98042-12CF-45C5-B8D1-6AA4855A9DD9}"/>
              </a:ext>
            </a:extLst>
          </p:cNvPr>
          <p:cNvGrpSpPr/>
          <p:nvPr/>
        </p:nvGrpSpPr>
        <p:grpSpPr>
          <a:xfrm>
            <a:off x="3917146" y="644093"/>
            <a:ext cx="4052047" cy="1171089"/>
            <a:chOff x="4615664" y="960506"/>
            <a:chExt cx="9102718" cy="0"/>
          </a:xfrm>
        </p:grpSpPr>
        <p:cxnSp>
          <p:nvCxnSpPr>
            <p:cNvPr id="5" name="321">
              <a:extLst>
                <a:ext uri="{FF2B5EF4-FFF2-40B4-BE49-F238E27FC236}">
                  <a16:creationId xmlns:a16="http://schemas.microsoft.com/office/drawing/2014/main" id="{893AB7C4-AEE4-4499-81BE-8DA8FE19E2EB}"/>
                </a:ext>
              </a:extLst>
            </p:cNvPr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3 22">
              <a:extLst>
                <a:ext uri="{FF2B5EF4-FFF2-40B4-BE49-F238E27FC236}">
                  <a16:creationId xmlns:a16="http://schemas.microsoft.com/office/drawing/2014/main" id="{3F1FC743-EA03-4CCD-8E4C-07C586B05C88}"/>
                </a:ext>
              </a:extLst>
            </p:cNvPr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03E5B8E-5CDC-4679-816B-DE24AA128FCF}"/>
              </a:ext>
            </a:extLst>
          </p:cNvPr>
          <p:cNvSpPr txBox="1"/>
          <p:nvPr/>
        </p:nvSpPr>
        <p:spPr>
          <a:xfrm>
            <a:off x="3449051" y="367094"/>
            <a:ext cx="50070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项目验收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21F219E-0FDA-47C7-8314-9411A9B7C9A9}"/>
              </a:ext>
            </a:extLst>
          </p:cNvPr>
          <p:cNvSpPr/>
          <p:nvPr/>
        </p:nvSpPr>
        <p:spPr>
          <a:xfrm>
            <a:off x="2034558" y="2360079"/>
            <a:ext cx="7329357" cy="15594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zh-CN" altLang="en-US" sz="360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项目讲解完毕，</a:t>
            </a:r>
            <a:endParaRPr lang="en-US" altLang="zh-CN" sz="360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1" algn="ctr">
              <a:lnSpc>
                <a:spcPct val="140000"/>
              </a:lnSpc>
            </a:pPr>
            <a:r>
              <a:rPr lang="zh-CN" altLang="en-US" sz="360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请各位评委老师点评。</a:t>
            </a:r>
            <a:endParaRPr lang="en-US" altLang="zh-CN" sz="360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17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4843182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3288142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3799677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4257040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1466" y="4883773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>
                <a:sym typeface="Arial" panose="020B0604020202020204" pitchFamily="34" charset="0"/>
              </a:rPr>
              <a:t>中心介绍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8C18072-6C4C-4783-9E9D-80E0CB9FC479}"/>
              </a:ext>
            </a:extLst>
          </p:cNvPr>
          <p:cNvSpPr txBox="1"/>
          <p:nvPr/>
        </p:nvSpPr>
        <p:spPr>
          <a:xfrm>
            <a:off x="6864847" y="1987025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郑州翔天信鸽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5C5A3B-6000-4D17-9245-30D069E10293}"/>
              </a:ext>
            </a:extLst>
          </p:cNvPr>
          <p:cNvSpPr txBox="1"/>
          <p:nvPr/>
        </p:nvSpPr>
        <p:spPr>
          <a:xfrm>
            <a:off x="6551421" y="3200400"/>
            <a:ext cx="4656498" cy="212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FF00"/>
                </a:solidFill>
              </a:rPr>
              <a:t>课工场郑州翔天信鸽线下服务中心，位于河南财经政法大学文南校区内，是课工场在华中区域线下培训基地。</a:t>
            </a:r>
            <a:endParaRPr lang="en-US" altLang="zh-CN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FF00"/>
                </a:solidFill>
              </a:rPr>
              <a:t>开设专业有</a:t>
            </a:r>
            <a:r>
              <a:rPr lang="zh-CN" altLang="en-US">
                <a:solidFill>
                  <a:srgbClr val="C93A26"/>
                </a:solidFill>
              </a:rPr>
              <a:t>： </a:t>
            </a:r>
            <a:r>
              <a:rPr lang="en-US" altLang="zh-CN">
                <a:solidFill>
                  <a:srgbClr val="C93A26"/>
                </a:solidFill>
              </a:rPr>
              <a:t>5G</a:t>
            </a:r>
            <a:r>
              <a:rPr lang="zh-CN" altLang="en-US">
                <a:solidFill>
                  <a:srgbClr val="C93A26"/>
                </a:solidFill>
              </a:rPr>
              <a:t>云计算、</a:t>
            </a:r>
            <a:r>
              <a:rPr lang="en-US" altLang="zh-CN">
                <a:solidFill>
                  <a:srgbClr val="C93A26"/>
                </a:solidFill>
              </a:rPr>
              <a:t>Java</a:t>
            </a:r>
            <a:r>
              <a:rPr lang="zh-CN" altLang="en-US">
                <a:solidFill>
                  <a:srgbClr val="C93A26"/>
                </a:solidFill>
              </a:rPr>
              <a:t>互联网架构师、</a:t>
            </a:r>
            <a:r>
              <a:rPr lang="en-US" altLang="zh-CN">
                <a:solidFill>
                  <a:srgbClr val="C93A26"/>
                </a:solidFill>
              </a:rPr>
              <a:t>Java</a:t>
            </a:r>
            <a:r>
              <a:rPr lang="zh-CN" altLang="en-US">
                <a:solidFill>
                  <a:srgbClr val="C93A26"/>
                </a:solidFill>
              </a:rPr>
              <a:t>全栈工程师、</a:t>
            </a:r>
            <a:r>
              <a:rPr lang="en-US" altLang="zh-CN">
                <a:solidFill>
                  <a:srgbClr val="C93A26"/>
                </a:solidFill>
              </a:rPr>
              <a:t>UI/UE</a:t>
            </a:r>
            <a:r>
              <a:rPr lang="zh-CN" altLang="en-US">
                <a:solidFill>
                  <a:srgbClr val="FFFF00"/>
                </a:solidFill>
              </a:rPr>
              <a:t>等高端</a:t>
            </a:r>
            <a:r>
              <a:rPr lang="en-US" altLang="zh-CN">
                <a:solidFill>
                  <a:srgbClr val="FFFF00"/>
                </a:solidFill>
              </a:rPr>
              <a:t>IT</a:t>
            </a:r>
            <a:r>
              <a:rPr lang="zh-CN" altLang="en-US">
                <a:solidFill>
                  <a:srgbClr val="FFFF00"/>
                </a:solidFill>
              </a:rPr>
              <a:t>课程</a:t>
            </a:r>
          </a:p>
        </p:txBody>
      </p:sp>
      <p:pic>
        <p:nvPicPr>
          <p:cNvPr id="6" name="图片 5" descr="图片包含 游戏机, 厨房, 房间, 冰箱&#10;&#10;描述已自动生成">
            <a:extLst>
              <a:ext uri="{FF2B5EF4-FFF2-40B4-BE49-F238E27FC236}">
                <a16:creationId xmlns:a16="http://schemas.microsoft.com/office/drawing/2014/main" id="{FB9D4DFB-FF2B-4F64-936C-6F3A08D80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1" y="2613190"/>
            <a:ext cx="5957876" cy="29789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BF7850-C357-464A-AF52-33A97567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34" y="2613190"/>
            <a:ext cx="759615" cy="7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6143324" y="2999018"/>
            <a:ext cx="4139565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all" spc="0" normalizeH="0" baseline="0" noProof="0">
                <a:ln>
                  <a:noFill/>
                </a:ln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张继锋老师</a:t>
            </a:r>
            <a:endParaRPr kumimoji="0" lang="en-US" altLang="zh-CN" sz="3600" b="1" i="0" u="none" strike="noStrike" kern="1200" cap="all" spc="0" normalizeH="0" baseline="0" noProof="0">
              <a:ln>
                <a:noFill/>
              </a:ln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负责项目技术指导</a:t>
            </a:r>
            <a:endParaRPr kumimoji="0" lang="zh-CN" altLang="en-US" sz="3600" b="1" i="0" u="none" strike="noStrike" kern="1200" cap="all" spc="0" normalizeH="0" baseline="0" noProof="0">
              <a:ln>
                <a:noFill/>
              </a:ln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47868" y="1470995"/>
            <a:ext cx="3362720" cy="4066487"/>
            <a:chOff x="7533953" y="2079061"/>
            <a:chExt cx="3362720" cy="3359030"/>
          </a:xfrm>
        </p:grpSpPr>
        <p:sp>
          <p:nvSpPr>
            <p:cNvPr id="16" name="Oval 15"/>
            <p:cNvSpPr/>
            <p:nvPr/>
          </p:nvSpPr>
          <p:spPr>
            <a:xfrm>
              <a:off x="7546739" y="2083609"/>
              <a:ext cx="3349934" cy="3349934"/>
            </a:xfrm>
            <a:prstGeom prst="ellipse">
              <a:avLst/>
            </a:prstGeom>
            <a:noFill/>
            <a:ln w="3175">
              <a:solidFill>
                <a:srgbClr val="F8B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76200">
              <a:solidFill>
                <a:srgbClr val="F8B2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0237467"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all" spc="0" normalizeH="0" baseline="0" noProof="0">
                <a:ln>
                  <a:noFill/>
                </a:ln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pic>
        <p:nvPicPr>
          <p:cNvPr id="12" name="图片占位符 11" descr="穿西装戴眼镜的男人&#10;&#10;描述已自动生成">
            <a:extLst>
              <a:ext uri="{FF2B5EF4-FFF2-40B4-BE49-F238E27FC236}">
                <a16:creationId xmlns:a16="http://schemas.microsoft.com/office/drawing/2014/main" id="{F8EAAE5B-4739-492B-B326-15A9069F42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-36"/>
          <a:stretch/>
        </p:blipFill>
        <p:spPr>
          <a:xfrm>
            <a:off x="2401603" y="1519301"/>
            <a:ext cx="3241484" cy="4012676"/>
          </a:xfrm>
        </p:spPr>
      </p:pic>
    </p:spTree>
    <p:extLst>
      <p:ext uri="{BB962C8B-B14F-4D97-AF65-F5344CB8AC3E}">
        <p14:creationId xmlns:p14="http://schemas.microsoft.com/office/powerpoint/2010/main" val="19899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268713" y="1950349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48835" y="416413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28506" y="2119313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918567" y="416413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 Placeholder 33"/>
          <p:cNvSpPr txBox="1"/>
          <p:nvPr/>
        </p:nvSpPr>
        <p:spPr>
          <a:xfrm>
            <a:off x="3343691" y="2173272"/>
            <a:ext cx="1929743" cy="1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组长：李乾坤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负责项目解说</a:t>
            </a:r>
          </a:p>
        </p:txBody>
      </p:sp>
      <p:sp>
        <p:nvSpPr>
          <p:cNvPr id="17" name="Text Placeholder 33"/>
          <p:cNvSpPr txBox="1"/>
          <p:nvPr/>
        </p:nvSpPr>
        <p:spPr>
          <a:xfrm>
            <a:off x="3343690" y="4440656"/>
            <a:ext cx="2122831" cy="1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成员：张博涛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项目搭建</a:t>
            </a:r>
          </a:p>
        </p:txBody>
      </p:sp>
      <p:sp>
        <p:nvSpPr>
          <p:cNvPr id="20" name="Text Placeholder 33"/>
          <p:cNvSpPr txBox="1"/>
          <p:nvPr/>
        </p:nvSpPr>
        <p:spPr>
          <a:xfrm>
            <a:off x="9163057" y="2226869"/>
            <a:ext cx="2247064" cy="1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成员：李晓龙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项目搭建</a:t>
            </a:r>
          </a:p>
        </p:txBody>
      </p:sp>
      <p:sp>
        <p:nvSpPr>
          <p:cNvPr id="25" name="Text Placeholder 33"/>
          <p:cNvSpPr txBox="1"/>
          <p:nvPr/>
        </p:nvSpPr>
        <p:spPr>
          <a:xfrm>
            <a:off x="9143178" y="4493961"/>
            <a:ext cx="2058221" cy="11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成员：赵军伟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项目拓扑图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08688" y="317922"/>
            <a:ext cx="3758691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翔天组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团队成员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pic>
        <p:nvPicPr>
          <p:cNvPr id="9" name="图片占位符 8" descr="年轻的人&#10;&#10;描述已自动生成">
            <a:extLst>
              <a:ext uri="{FF2B5EF4-FFF2-40B4-BE49-F238E27FC236}">
                <a16:creationId xmlns:a16="http://schemas.microsoft.com/office/drawing/2014/main" id="{10DEB7AE-38FC-46A2-8BD9-7D01896E72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929760" y="2119587"/>
            <a:ext cx="1701213" cy="1701214"/>
          </a:xfrm>
        </p:spPr>
      </p:pic>
      <p:pic>
        <p:nvPicPr>
          <p:cNvPr id="19" name="图片占位符 18" descr="穿着毛衣的男人&#10;&#10;描述已自动生成">
            <a:extLst>
              <a:ext uri="{FF2B5EF4-FFF2-40B4-BE49-F238E27FC236}">
                <a16:creationId xmlns:a16="http://schemas.microsoft.com/office/drawing/2014/main" id="{63BC7535-F60A-4549-8FBA-0EFE98A3E2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2538"/>
          <a:stretch>
            <a:fillRect/>
          </a:stretch>
        </p:blipFill>
        <p:spPr>
          <a:xfrm>
            <a:off x="1248835" y="4164135"/>
            <a:ext cx="1701213" cy="1701214"/>
          </a:xfrm>
        </p:spPr>
      </p:pic>
      <p:pic>
        <p:nvPicPr>
          <p:cNvPr id="26" name="图片占位符 25" descr="穿黑色衣服的男人&#10;&#10;描述已自动生成">
            <a:extLst>
              <a:ext uri="{FF2B5EF4-FFF2-40B4-BE49-F238E27FC236}">
                <a16:creationId xmlns:a16="http://schemas.microsoft.com/office/drawing/2014/main" id="{E81E3AF0-090D-4298-9EB5-23B5E5F4F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898137" y="4164135"/>
            <a:ext cx="1764457" cy="1764458"/>
          </a:xfrm>
        </p:spPr>
      </p:pic>
      <p:pic>
        <p:nvPicPr>
          <p:cNvPr id="6" name="图片占位符 5" descr="穿着白色衬衫的人&#10;&#10;描述已自动生成">
            <a:extLst>
              <a:ext uri="{FF2B5EF4-FFF2-40B4-BE49-F238E27FC236}">
                <a16:creationId xmlns:a16="http://schemas.microsoft.com/office/drawing/2014/main" id="{556AE7E8-3E51-4586-B3C1-58B0F93C27C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2538"/>
          <a:stretch>
            <a:fillRect/>
          </a:stretch>
        </p:blipFill>
        <p:spPr>
          <a:xfrm>
            <a:off x="1322235" y="1983993"/>
            <a:ext cx="1653802" cy="16538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912344" y="308495"/>
            <a:ext cx="4058427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/>
              <a:t>项目需求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69520" y="560641"/>
            <a:ext cx="4383742" cy="114885"/>
            <a:chOff x="4615664" y="960506"/>
            <a:chExt cx="9102718" cy="0"/>
          </a:xfrm>
          <a:solidFill>
            <a:schemeClr val="bg1"/>
          </a:solidFill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0708D52-0642-45D1-9918-22C1B606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541" y="1129553"/>
            <a:ext cx="12192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4164260-FC82-4F66-A4B1-6DA32ECAE78A}"/>
              </a:ext>
            </a:extLst>
          </p:cNvPr>
          <p:cNvSpPr txBox="1"/>
          <p:nvPr/>
        </p:nvSpPr>
        <p:spPr>
          <a:xfrm>
            <a:off x="2342049" y="1609114"/>
            <a:ext cx="5967064" cy="389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配置基础环境</a:t>
            </a:r>
            <a:endParaRPr lang="en-US" altLang="zh-CN" sz="2800" b="1" kern="10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配置堡垒机</a:t>
            </a:r>
            <a:endParaRPr lang="en-US" altLang="zh-CN" sz="2800" b="1" kern="10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配置</a:t>
            </a:r>
            <a:r>
              <a:rPr lang="en-US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ServerA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配置</a:t>
            </a:r>
            <a:r>
              <a:rPr lang="en-US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nodeA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配置</a:t>
            </a:r>
            <a:r>
              <a:rPr lang="en-US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Kubernetes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堡垒机</a:t>
            </a:r>
            <a:r>
              <a:rPr lang="zh-CN" altLang="zh-CN" sz="2800" b="1" kern="10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回放已录制视频</a:t>
            </a:r>
            <a:endParaRPr lang="en-US" altLang="zh-CN" sz="2800" b="1" kern="10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64785" y="343375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项目思路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03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458</Words>
  <Application>Microsoft Office PowerPoint</Application>
  <PresentationFormat>宽屏</PresentationFormat>
  <Paragraphs>97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Microsoft YaHei</vt:lpstr>
      <vt:lpstr>Microsoft YaHei</vt:lpstr>
      <vt:lpstr>Agency FB</vt:lpstr>
      <vt:lpstr>Arial</vt:lpstr>
      <vt:lpstr>Calibri</vt:lpstr>
      <vt:lpstr>Calibri Light</vt:lpstr>
      <vt:lpstr>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215</cp:revision>
  <dcterms:created xsi:type="dcterms:W3CDTF">2019-05-24T06:29:00Z</dcterms:created>
  <dcterms:modified xsi:type="dcterms:W3CDTF">2020-11-20T05:50:04Z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